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notesMasterIdLst>
    <p:notesMasterId r:id="rId29"/>
  </p:notesMasterIdLst>
  <p:sldIdLst>
    <p:sldId id="414" r:id="rId6"/>
    <p:sldId id="430" r:id="rId7"/>
    <p:sldId id="263" r:id="rId8"/>
    <p:sldId id="416" r:id="rId9"/>
    <p:sldId id="265" r:id="rId10"/>
    <p:sldId id="262" r:id="rId11"/>
    <p:sldId id="427" r:id="rId12"/>
    <p:sldId id="418" r:id="rId13"/>
    <p:sldId id="431" r:id="rId14"/>
    <p:sldId id="258" r:id="rId15"/>
    <p:sldId id="260" r:id="rId16"/>
    <p:sldId id="432" r:id="rId17"/>
    <p:sldId id="440" r:id="rId18"/>
    <p:sldId id="434" r:id="rId19"/>
    <p:sldId id="435" r:id="rId20"/>
    <p:sldId id="436" r:id="rId21"/>
    <p:sldId id="267" r:id="rId22"/>
    <p:sldId id="261" r:id="rId23"/>
    <p:sldId id="437" r:id="rId24"/>
    <p:sldId id="438" r:id="rId25"/>
    <p:sldId id="439" r:id="rId26"/>
    <p:sldId id="425" r:id="rId27"/>
    <p:sldId id="268" r:id="rId28"/>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D4F70B-2871-2613-1CF2-F31D15FBB72B}" v="6" dt="2024-02-09T16:16:32.5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75556" autoAdjust="0"/>
  </p:normalViewPr>
  <p:slideViewPr>
    <p:cSldViewPr snapToGrid="0">
      <p:cViewPr varScale="1">
        <p:scale>
          <a:sx n="62" d="100"/>
          <a:sy n="62" d="100"/>
        </p:scale>
        <p:origin x="1459" y="58"/>
      </p:cViewPr>
      <p:guideLst/>
    </p:cSldViewPr>
  </p:slideViewPr>
  <p:notesTextViewPr>
    <p:cViewPr>
      <p:scale>
        <a:sx n="1" d="1"/>
        <a:sy n="1" d="1"/>
      </p:scale>
      <p:origin x="0" y="0"/>
    </p:cViewPr>
  </p:notesTextViewPr>
  <p:notesViewPr>
    <p:cSldViewPr snapToGrid="0">
      <p:cViewPr>
        <p:scale>
          <a:sx n="1" d="2"/>
          <a:sy n="1" d="2"/>
        </p:scale>
        <p:origin x="3408" y="341"/>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ebina  Virji" userId="S::zebina@peerworks.ca::cb166100-0129-494a-bf17-d42c68ccdc91" providerId="AD" clId="Web-{44D4F70B-2871-2613-1CF2-F31D15FBB72B}"/>
    <pc:docChg chg="modSld">
      <pc:chgData name="Zebina  Virji" userId="S::zebina@peerworks.ca::cb166100-0129-494a-bf17-d42c68ccdc91" providerId="AD" clId="Web-{44D4F70B-2871-2613-1CF2-F31D15FBB72B}" dt="2024-02-09T16:16:30.346" v="66"/>
      <pc:docMkLst>
        <pc:docMk/>
      </pc:docMkLst>
      <pc:sldChg chg="modNotes">
        <pc:chgData name="Zebina  Virji" userId="S::zebina@peerworks.ca::cb166100-0129-494a-bf17-d42c68ccdc91" providerId="AD" clId="Web-{44D4F70B-2871-2613-1CF2-F31D15FBB72B}" dt="2024-02-09T16:15:31.954" v="22"/>
        <pc:sldMkLst>
          <pc:docMk/>
          <pc:sldMk cId="2492967705" sldId="263"/>
        </pc:sldMkLst>
      </pc:sldChg>
      <pc:sldChg chg="modNotes">
        <pc:chgData name="Zebina  Virji" userId="S::zebina@peerworks.ca::cb166100-0129-494a-bf17-d42c68ccdc91" providerId="AD" clId="Web-{44D4F70B-2871-2613-1CF2-F31D15FBB72B}" dt="2024-02-09T16:15:39.267" v="34"/>
        <pc:sldMkLst>
          <pc:docMk/>
          <pc:sldMk cId="463628417" sldId="416"/>
        </pc:sldMkLst>
      </pc:sldChg>
      <pc:sldChg chg="modNotes">
        <pc:chgData name="Zebina  Virji" userId="S::zebina@peerworks.ca::cb166100-0129-494a-bf17-d42c68ccdc91" providerId="AD" clId="Web-{44D4F70B-2871-2613-1CF2-F31D15FBB72B}" dt="2024-02-09T16:15:55.314" v="44"/>
        <pc:sldMkLst>
          <pc:docMk/>
          <pc:sldMk cId="3427320829" sldId="418"/>
        </pc:sldMkLst>
      </pc:sldChg>
      <pc:sldChg chg="modNotes">
        <pc:chgData name="Zebina  Virji" userId="S::zebina@peerworks.ca::cb166100-0129-494a-bf17-d42c68ccdc91" providerId="AD" clId="Web-{44D4F70B-2871-2613-1CF2-F31D15FBB72B}" dt="2024-02-09T16:16:30.346" v="66"/>
        <pc:sldMkLst>
          <pc:docMk/>
          <pc:sldMk cId="3917806230" sldId="425"/>
        </pc:sldMkLst>
      </pc:sldChg>
      <pc:sldChg chg="modNotes">
        <pc:chgData name="Zebina  Virji" userId="S::zebina@peerworks.ca::cb166100-0129-494a-bf17-d42c68ccdc91" providerId="AD" clId="Web-{44D4F70B-2871-2613-1CF2-F31D15FBB72B}" dt="2024-02-09T16:15:24.439" v="10"/>
        <pc:sldMkLst>
          <pc:docMk/>
          <pc:sldMk cId="341061469" sldId="430"/>
        </pc:sldMkLst>
      </pc:sldChg>
      <pc:sldChg chg="modNotes">
        <pc:chgData name="Zebina  Virji" userId="S::zebina@peerworks.ca::cb166100-0129-494a-bf17-d42c68ccdc91" providerId="AD" clId="Web-{44D4F70B-2871-2613-1CF2-F31D15FBB72B}" dt="2024-02-09T16:16:04.095" v="56"/>
        <pc:sldMkLst>
          <pc:docMk/>
          <pc:sldMk cId="1839752614" sldId="43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620DB8C5-D92C-1A47-9362-26053D53F804}" type="datetimeFigureOut">
              <a:rPr lang="en-US" smtClean="0"/>
              <a:t>6/13/2024</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6002DF8E-26BD-DB48-8B55-710E2296F2E0}" type="slidenum">
              <a:rPr lang="en-US" smtClean="0"/>
              <a:t>‹#›</a:t>
            </a:fld>
            <a:endParaRPr lang="en-US"/>
          </a:p>
        </p:txBody>
      </p:sp>
    </p:spTree>
    <p:extLst>
      <p:ext uri="{BB962C8B-B14F-4D97-AF65-F5344CB8AC3E}">
        <p14:creationId xmlns:p14="http://schemas.microsoft.com/office/powerpoint/2010/main" val="3989419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846"/>
              </a:spcAft>
            </a:pPr>
            <a:r>
              <a:rPr lang="en-US" b="1" dirty="0"/>
              <a:t>Trainer Manual </a:t>
            </a:r>
            <a:endParaRPr lang="en-CA" dirty="0"/>
          </a:p>
          <a:p>
            <a:pPr>
              <a:spcAft>
                <a:spcPts val="846"/>
              </a:spcAft>
            </a:pPr>
            <a:r>
              <a:rPr lang="en-US" dirty="0"/>
              <a:t>Module 03: History of Peer Support © 2023 </a:t>
            </a:r>
            <a:r>
              <a:rPr lang="en-CA" dirty="0"/>
              <a:t>PeerWorks</a:t>
            </a:r>
          </a:p>
          <a:p>
            <a:pPr>
              <a:spcAft>
                <a:spcPts val="846"/>
              </a:spcAft>
            </a:pPr>
            <a:r>
              <a:rPr lang="en-US" dirty="0"/>
              <a:t>This training program is designed to be accessible to all trainers, and ensure that all participants receive the same quality of education regardless of specific trainers’ background and experience. </a:t>
            </a:r>
            <a:endParaRPr lang="en-CA" dirty="0"/>
          </a:p>
          <a:p>
            <a:pPr>
              <a:spcAft>
                <a:spcPts val="846"/>
              </a:spcAft>
            </a:pPr>
            <a:r>
              <a:rPr lang="en-US" dirty="0"/>
              <a:t>This manual is a living document and should be understood as a set of guidelines, not as a fixed script. Feel free to adapt the language to your style of presentation. We also recognize that language is always changing; please update terminology when necessary. The synchronous sessions should be dynamic, engaging experiences. </a:t>
            </a:r>
          </a:p>
          <a:p>
            <a:pPr>
              <a:spcAft>
                <a:spcPts val="846"/>
              </a:spcAft>
            </a:pPr>
            <a:endParaRPr lang="en-CA" dirty="0"/>
          </a:p>
          <a:p>
            <a:pPr>
              <a:spcAft>
                <a:spcPts val="846"/>
              </a:spcAft>
            </a:pPr>
            <a:r>
              <a:rPr lang="en-US" b="1" dirty="0"/>
              <a:t>TRAINER</a:t>
            </a:r>
          </a:p>
          <a:p>
            <a:pPr>
              <a:spcAft>
                <a:spcPts val="846"/>
              </a:spcAft>
            </a:pPr>
            <a:r>
              <a:rPr lang="en-US" dirty="0"/>
              <a:t>Welcomes everyone and states the topic of today’s module.</a:t>
            </a:r>
            <a:endParaRPr lang="en-CA" dirty="0"/>
          </a:p>
        </p:txBody>
      </p:sp>
      <p:sp>
        <p:nvSpPr>
          <p:cNvPr id="4" name="Slide Number Placeholder 3"/>
          <p:cNvSpPr>
            <a:spLocks noGrp="1"/>
          </p:cNvSpPr>
          <p:nvPr>
            <p:ph type="sldNum" sz="quarter" idx="5"/>
          </p:nvPr>
        </p:nvSpPr>
        <p:spPr/>
        <p:txBody>
          <a:bodyPr/>
          <a:lstStyle/>
          <a:p>
            <a:fld id="{6002DF8E-26BD-DB48-8B55-710E2296F2E0}" type="slidenum">
              <a:rPr lang="en-US" smtClean="0"/>
              <a:t>1</a:t>
            </a:fld>
            <a:endParaRPr lang="en-US"/>
          </a:p>
        </p:txBody>
      </p:sp>
    </p:spTree>
    <p:extLst>
      <p:ext uri="{BB962C8B-B14F-4D97-AF65-F5344CB8AC3E}">
        <p14:creationId xmlns:p14="http://schemas.microsoft.com/office/powerpoint/2010/main" val="3117761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CA" sz="1200" b="1" dirty="0">
                <a:latin typeface="Verdana" panose="020B0604030504040204" pitchFamily="34" charset="0"/>
                <a:ea typeface="Verdana" panose="020B0604030504040204" pitchFamily="34" charset="0"/>
              </a:rPr>
              <a:t>TRAINER</a:t>
            </a:r>
          </a:p>
          <a:p>
            <a:pPr defTabSz="966612">
              <a:defRPr/>
            </a:pPr>
            <a:endParaRPr lang="en-US" sz="1200" dirty="0">
              <a:latin typeface="Verdana" panose="020B0604030504040204" pitchFamily="34" charset="0"/>
              <a:ea typeface="Verdana" panose="020B0604030504040204" pitchFamily="34" charset="0"/>
              <a:cs typeface="Times New Roman" panose="02020603050405020304" pitchFamily="18" charset="0"/>
            </a:endParaRPr>
          </a:p>
          <a:p>
            <a:pPr defTabSz="966612">
              <a:defRPr/>
            </a:pPr>
            <a:r>
              <a:rPr lang="en-US" sz="1200" dirty="0">
                <a:latin typeface="Verdana" panose="020B0604030504040204" pitchFamily="34" charset="0"/>
                <a:ea typeface="Verdana" panose="020B0604030504040204" pitchFamily="34" charset="0"/>
                <a:cs typeface="Times New Roman" panose="02020603050405020304" pitchFamily="18" charset="0"/>
              </a:rPr>
              <a:t>The main informative pieces of this synchronous session will be on the determinants of health. Read out this first slide and introduce participants to this concept. </a:t>
            </a:r>
            <a:endParaRPr lang="en-CA" sz="1200" dirty="0">
              <a:latin typeface="Verdana" panose="020B0604030504040204" pitchFamily="34" charset="0"/>
              <a:ea typeface="Verdana" panose="020B060403050404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10</a:t>
            </a:fld>
            <a:endParaRPr lang="en-US"/>
          </a:p>
        </p:txBody>
      </p:sp>
    </p:spTree>
    <p:extLst>
      <p:ext uri="{BB962C8B-B14F-4D97-AF65-F5344CB8AC3E}">
        <p14:creationId xmlns:p14="http://schemas.microsoft.com/office/powerpoint/2010/main" val="2829938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lnSpc>
                <a:spcPct val="107000"/>
              </a:lnSpc>
              <a:spcAft>
                <a:spcPts val="846"/>
              </a:spcAft>
              <a:defRPr/>
            </a:pPr>
            <a:r>
              <a:rPr lang="en-CA" sz="1200" b="1" dirty="0">
                <a:latin typeface="Verdana" panose="020B0604030504040204" pitchFamily="34" charset="0"/>
                <a:ea typeface="Verdana" panose="020B0604030504040204" pitchFamily="34" charset="0"/>
              </a:rPr>
              <a:t>TRAINER</a:t>
            </a:r>
            <a:endParaRPr lang="en-US" sz="1200" dirty="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46"/>
              </a:spcAft>
            </a:pPr>
            <a:r>
              <a:rPr lang="en-US" sz="1200" dirty="0">
                <a:latin typeface="Verdana" panose="020B0604030504040204" pitchFamily="34" charset="0"/>
                <a:ea typeface="Verdana" panose="020B0604030504040204" pitchFamily="34" charset="0"/>
                <a:cs typeface="Times New Roman" panose="02020603050405020304" pitchFamily="18" charset="0"/>
              </a:rPr>
              <a:t>“Next we will be discussing the social determinants of health. These are a subcategory within the determinants of health. Could someone please read this definition out loud for us?”</a:t>
            </a:r>
            <a:endParaRPr lang="en-CA" sz="1200" dirty="0">
              <a:latin typeface="Verdana" panose="020B0604030504040204" pitchFamily="34" charset="0"/>
              <a:ea typeface="Verdana" panose="020B0604030504040204" pitchFamily="34" charset="0"/>
              <a:cs typeface="Times New Roman" panose="02020603050405020304" pitchFamily="18" charset="0"/>
            </a:endParaRPr>
          </a:p>
          <a:p>
            <a:r>
              <a:rPr lang="en-US" sz="1200" dirty="0">
                <a:latin typeface="Verdana" panose="020B0604030504040204" pitchFamily="34" charset="0"/>
                <a:ea typeface="Verdana" panose="020B0604030504040204" pitchFamily="34" charset="0"/>
                <a:cs typeface="Times New Roman" panose="02020603050405020304" pitchFamily="18" charset="0"/>
              </a:rPr>
              <a:t>Some people might not be familiar with the LGBTQ2S+ acronym. It stands for Lesbian, Gay, Transgender, Queer, 2 Spirit and the + signals the inclusion of other gender identities and sexual identities, such as Asexual and Intersex.</a:t>
            </a:r>
            <a:r>
              <a:rPr lang="en-CA" sz="1200" dirty="0">
                <a:effectLst/>
                <a:latin typeface="Verdana" panose="020B0604030504040204" pitchFamily="34" charset="0"/>
                <a:ea typeface="Verdana" panose="020B0604030504040204" pitchFamily="34" charset="0"/>
              </a:rPr>
              <a:t> </a:t>
            </a:r>
            <a:endParaRPr lang="en-US" sz="1200" dirty="0">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11</a:t>
            </a:fld>
            <a:endParaRPr lang="en-US"/>
          </a:p>
        </p:txBody>
      </p:sp>
    </p:spTree>
    <p:extLst>
      <p:ext uri="{BB962C8B-B14F-4D97-AF65-F5344CB8AC3E}">
        <p14:creationId xmlns:p14="http://schemas.microsoft.com/office/powerpoint/2010/main" val="29441013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CA" sz="1300" b="1" dirty="0">
                <a:latin typeface="Verdana" panose="020B0604030504040204" pitchFamily="34" charset="0"/>
                <a:ea typeface="Verdana" panose="020B0604030504040204" pitchFamily="34" charset="0"/>
              </a:rPr>
              <a:t>TRAINER</a:t>
            </a:r>
          </a:p>
          <a:p>
            <a:pPr defTabSz="966612">
              <a:defRPr/>
            </a:pPr>
            <a:endParaRPr lang="en-US" sz="1300" dirty="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46"/>
              </a:spcAft>
            </a:pPr>
            <a:r>
              <a:rPr lang="en-US" sz="1300" dirty="0">
                <a:latin typeface="Verdana" panose="020B0604030504040204" pitchFamily="34" charset="0"/>
                <a:ea typeface="Verdana" panose="020B0604030504040204" pitchFamily="34" charset="0"/>
                <a:cs typeface="Times New Roman" panose="02020603050405020304" pitchFamily="18" charset="0"/>
              </a:rPr>
              <a:t>Ask the participants to answer the question through group discussion. If the group is quiet, start with number one and work your way through the list as a group. </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12</a:t>
            </a:fld>
            <a:endParaRPr lang="en-US"/>
          </a:p>
        </p:txBody>
      </p:sp>
    </p:spTree>
    <p:extLst>
      <p:ext uri="{BB962C8B-B14F-4D97-AF65-F5344CB8AC3E}">
        <p14:creationId xmlns:p14="http://schemas.microsoft.com/office/powerpoint/2010/main" val="722234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CA" sz="1300" b="1" dirty="0">
                <a:latin typeface="Verdana" panose="020B0604030504040204" pitchFamily="34" charset="0"/>
                <a:ea typeface="Verdana" panose="020B0604030504040204" pitchFamily="34" charset="0"/>
              </a:rPr>
              <a:t>TRAINER</a:t>
            </a:r>
          </a:p>
          <a:p>
            <a:pPr defTabSz="966612">
              <a:defRPr/>
            </a:pPr>
            <a:endParaRPr lang="en-US" sz="1300" dirty="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46"/>
              </a:spcAft>
            </a:pPr>
            <a:r>
              <a:rPr lang="en-US" sz="1300" dirty="0">
                <a:latin typeface="Verdana" panose="020B0604030504040204" pitchFamily="34" charset="0"/>
                <a:ea typeface="Verdana" panose="020B0604030504040204" pitchFamily="34" charset="0"/>
                <a:cs typeface="Times New Roman" panose="02020603050405020304" pitchFamily="18" charset="0"/>
              </a:rPr>
              <a:t>Open this up to a group discussion. Give the group time to consider their personal experiences and ask them how these determinants have impacted their lives and their experience with mental health and addictions. </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13</a:t>
            </a:fld>
            <a:endParaRPr lang="en-US"/>
          </a:p>
        </p:txBody>
      </p:sp>
    </p:spTree>
    <p:extLst>
      <p:ext uri="{BB962C8B-B14F-4D97-AF65-F5344CB8AC3E}">
        <p14:creationId xmlns:p14="http://schemas.microsoft.com/office/powerpoint/2010/main" val="17867649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lnSpc>
                <a:spcPct val="107000"/>
              </a:lnSpc>
              <a:spcAft>
                <a:spcPts val="846"/>
              </a:spcAft>
              <a:defRPr/>
            </a:pPr>
            <a:r>
              <a:rPr lang="en-CA" sz="1300" b="1" dirty="0">
                <a:latin typeface="Verdana" panose="020B0604030504040204" pitchFamily="34" charset="0"/>
                <a:ea typeface="Verdana" panose="020B0604030504040204" pitchFamily="34" charset="0"/>
              </a:rPr>
              <a:t>TRAINER</a:t>
            </a:r>
            <a:endParaRPr lang="en-US" sz="1300" dirty="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46"/>
              </a:spcAft>
            </a:pPr>
            <a:r>
              <a:rPr lang="en-US" sz="1300" dirty="0">
                <a:latin typeface="Verdana" panose="020B0604030504040204" pitchFamily="34" charset="0"/>
                <a:ea typeface="Verdana" panose="020B0604030504040204" pitchFamily="34" charset="0"/>
                <a:cs typeface="Times New Roman" panose="02020603050405020304" pitchFamily="18" charset="0"/>
              </a:rPr>
              <a:t>“Next we are going to talk about health inequalities, which are impacted by the determinants of health. Could someone read out this slide?</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46"/>
              </a:spcAft>
            </a:pPr>
            <a:r>
              <a:rPr lang="en-US" sz="1300" dirty="0">
                <a:latin typeface="Verdana" panose="020B0604030504040204" pitchFamily="34" charset="0"/>
                <a:ea typeface="Verdana" panose="020B0604030504040204" pitchFamily="34" charset="0"/>
                <a:cs typeface="Times New Roman" panose="02020603050405020304" pitchFamily="18" charset="0"/>
              </a:rPr>
              <a:t>Are there any questions about this terminology and the difference between an inequality and inequity?”</a:t>
            </a:r>
            <a:endParaRPr lang="en-CA" sz="1300" dirty="0">
              <a:latin typeface="Verdana" panose="020B0604030504040204" pitchFamily="34" charset="0"/>
              <a:ea typeface="Verdana" panose="020B060403050404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14</a:t>
            </a:fld>
            <a:endParaRPr lang="en-US"/>
          </a:p>
        </p:txBody>
      </p:sp>
    </p:spTree>
    <p:extLst>
      <p:ext uri="{BB962C8B-B14F-4D97-AF65-F5344CB8AC3E}">
        <p14:creationId xmlns:p14="http://schemas.microsoft.com/office/powerpoint/2010/main" val="6405786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sz="1300" b="1" dirty="0">
                <a:latin typeface="Verdana" panose="020B0604030504040204" pitchFamily="34" charset="0"/>
                <a:ea typeface="Verdana" panose="020B0604030504040204" pitchFamily="34" charset="0"/>
                <a:cs typeface="Times New Roman" panose="02020603050405020304" pitchFamily="18" charset="0"/>
              </a:rPr>
              <a:t>TRAINER</a:t>
            </a:r>
          </a:p>
          <a:p>
            <a:pPr>
              <a:lnSpc>
                <a:spcPct val="107000"/>
              </a:lnSpc>
              <a:spcAft>
                <a:spcPts val="846"/>
              </a:spcAft>
            </a:pPr>
            <a:r>
              <a:rPr lang="en-US" sz="1300" dirty="0">
                <a:latin typeface="Verdana" panose="020B0604030504040204" pitchFamily="34" charset="0"/>
                <a:ea typeface="Verdana" panose="020B0604030504040204" pitchFamily="34" charset="0"/>
                <a:cs typeface="Times New Roman" panose="02020603050405020304" pitchFamily="18" charset="0"/>
              </a:rPr>
              <a:t>These slides are an example of two health inequalities in Canada. If there is time, go through the slide with the group. Let them know that these slides are available in the resources section of their Homework. </a:t>
            </a:r>
          </a:p>
          <a:p>
            <a:pPr>
              <a:lnSpc>
                <a:spcPct val="107000"/>
              </a:lnSpc>
              <a:spcAft>
                <a:spcPts val="846"/>
              </a:spcAft>
            </a:pPr>
            <a:endParaRPr lang="en-CA" sz="1300" dirty="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46"/>
              </a:spcAft>
            </a:pPr>
            <a:r>
              <a:rPr lang="en-US" sz="1300" b="1" dirty="0">
                <a:latin typeface="Verdana" panose="020B0604030504040204" pitchFamily="34" charset="0"/>
                <a:ea typeface="Verdana" panose="020B0604030504040204" pitchFamily="34" charset="0"/>
                <a:cs typeface="Times New Roman" panose="02020603050405020304" pitchFamily="18" charset="0"/>
              </a:rPr>
              <a:t>At this point, you should be halfway through your time allotment. </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15</a:t>
            </a:fld>
            <a:endParaRPr lang="en-US"/>
          </a:p>
        </p:txBody>
      </p:sp>
    </p:spTree>
    <p:extLst>
      <p:ext uri="{BB962C8B-B14F-4D97-AF65-F5344CB8AC3E}">
        <p14:creationId xmlns:p14="http://schemas.microsoft.com/office/powerpoint/2010/main" val="13762516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sz="1300" b="1" dirty="0">
                <a:latin typeface="Verdana" panose="020B0604030504040204" pitchFamily="34" charset="0"/>
                <a:ea typeface="Verdana" panose="020B0604030504040204" pitchFamily="34" charset="0"/>
                <a:cs typeface="Times New Roman" panose="02020603050405020304" pitchFamily="18" charset="0"/>
              </a:rPr>
              <a:t>TRAINER</a:t>
            </a:r>
          </a:p>
          <a:p>
            <a:pPr>
              <a:lnSpc>
                <a:spcPct val="107000"/>
              </a:lnSpc>
              <a:spcAft>
                <a:spcPts val="846"/>
              </a:spcAft>
            </a:pPr>
            <a:r>
              <a:rPr lang="en-US" sz="1300" dirty="0">
                <a:latin typeface="Verdana" panose="020B0604030504040204" pitchFamily="34" charset="0"/>
                <a:ea typeface="Verdana" panose="020B0604030504040204" pitchFamily="34" charset="0"/>
                <a:cs typeface="Times New Roman" panose="02020603050405020304" pitchFamily="18" charset="0"/>
              </a:rPr>
              <a:t>This quote is from Ontario’s 2020 “Roadmap to Wellness,” which is the government’s “plan to build Ontario’s mental health and addictions system.”</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46"/>
              </a:spcAft>
            </a:pPr>
            <a:r>
              <a:rPr lang="en-US" sz="1300" dirty="0">
                <a:latin typeface="Verdana" panose="020B0604030504040204" pitchFamily="34" charset="0"/>
                <a:ea typeface="Verdana" panose="020B0604030504040204" pitchFamily="34" charset="0"/>
                <a:cs typeface="Times New Roman" panose="02020603050405020304" pitchFamily="18" charset="0"/>
              </a:rPr>
              <a:t>This quote clearly refers to Ontario’s health inequities: mental health and addictions support is not equally available across the province and many communities are underserved. </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16</a:t>
            </a:fld>
            <a:endParaRPr lang="en-US"/>
          </a:p>
        </p:txBody>
      </p:sp>
    </p:spTree>
    <p:extLst>
      <p:ext uri="{BB962C8B-B14F-4D97-AF65-F5344CB8AC3E}">
        <p14:creationId xmlns:p14="http://schemas.microsoft.com/office/powerpoint/2010/main" val="1998625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CA" sz="1300" b="1" dirty="0">
                <a:latin typeface="Verdana" panose="020B0604030504040204" pitchFamily="34" charset="0"/>
                <a:ea typeface="Verdana" panose="020B0604030504040204" pitchFamily="34" charset="0"/>
                <a:cs typeface="Times New Roman" panose="02020603050405020304" pitchFamily="18" charset="0"/>
              </a:rPr>
              <a:t>TRAINER</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46"/>
              </a:spcAft>
            </a:pPr>
            <a:r>
              <a:rPr lang="en-US" sz="1300" dirty="0">
                <a:latin typeface="Verdana" panose="020B0604030504040204" pitchFamily="34" charset="0"/>
                <a:ea typeface="Verdana" panose="020B0604030504040204" pitchFamily="34" charset="0"/>
                <a:cs typeface="Times New Roman" panose="02020603050405020304" pitchFamily="18" charset="0"/>
              </a:rPr>
              <a:t>“Last thing that we are going to talk about today is stigma. Stigma can have a detrimental effect on finding and receiving mental health and addictions support. First we are going to go through the terminology.”</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46"/>
              </a:spcAft>
            </a:pPr>
            <a:r>
              <a:rPr lang="en-US" sz="1300" dirty="0">
                <a:latin typeface="Verdana" panose="020B0604030504040204" pitchFamily="34" charset="0"/>
                <a:ea typeface="Verdana" panose="020B0604030504040204" pitchFamily="34" charset="0"/>
                <a:cs typeface="Times New Roman" panose="02020603050405020304" pitchFamily="18" charset="0"/>
              </a:rPr>
              <a:t>If the group has been quiet, invite a participant to read out the definitions. If you are running short on time, read out the definitions yourself as this will be faster.</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17</a:t>
            </a:fld>
            <a:endParaRPr lang="en-US"/>
          </a:p>
        </p:txBody>
      </p:sp>
    </p:spTree>
    <p:extLst>
      <p:ext uri="{BB962C8B-B14F-4D97-AF65-F5344CB8AC3E}">
        <p14:creationId xmlns:p14="http://schemas.microsoft.com/office/powerpoint/2010/main" val="29337925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sz="1300" b="1">
                <a:latin typeface="Verdana" panose="020B0604030504040204" pitchFamily="34" charset="0"/>
                <a:ea typeface="Verdana" panose="020B0604030504040204" pitchFamily="34" charset="0"/>
                <a:cs typeface="Times New Roman" panose="02020603050405020304" pitchFamily="18" charset="0"/>
              </a:rPr>
              <a:t>TRAINER</a:t>
            </a:r>
            <a:endParaRPr lang="en-US" sz="1300" dirty="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46"/>
              </a:spcAft>
            </a:pPr>
            <a:r>
              <a:rPr lang="en-US" sz="1300" dirty="0">
                <a:latin typeface="Verdana" panose="020B0604030504040204" pitchFamily="34" charset="0"/>
                <a:ea typeface="Verdana" panose="020B0604030504040204" pitchFamily="34" charset="0"/>
                <a:cs typeface="Times New Roman" panose="02020603050405020304" pitchFamily="18" charset="0"/>
              </a:rPr>
              <a:t>As with the previous slide, read out the information or invite someone else to read out. </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46"/>
              </a:spcAft>
            </a:pPr>
            <a:r>
              <a:rPr lang="en-US" sz="1300" dirty="0">
                <a:latin typeface="Verdana" panose="020B0604030504040204" pitchFamily="34" charset="0"/>
                <a:ea typeface="Verdana" panose="020B0604030504040204" pitchFamily="34" charset="0"/>
                <a:cs typeface="Times New Roman" panose="02020603050405020304" pitchFamily="18" charset="0"/>
              </a:rPr>
              <a:t>Other points you can bring up as you go through this slide:</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pPr marL="362480" indent="-362480">
              <a:lnSpc>
                <a:spcPct val="107000"/>
              </a:lnSpc>
              <a:buFont typeface="Symbol" pitchFamily="2" charset="2"/>
              <a:buChar char=""/>
            </a:pPr>
            <a:r>
              <a:rPr lang="en-US" sz="1300" dirty="0">
                <a:latin typeface="Verdana" panose="020B0604030504040204" pitchFamily="34" charset="0"/>
                <a:ea typeface="Verdana" panose="020B0604030504040204" pitchFamily="34" charset="0"/>
                <a:cs typeface="Times New Roman" panose="02020603050405020304" pitchFamily="18" charset="0"/>
              </a:rPr>
              <a:t>Stigma interferes with recovery and can manifest as pessimism towards recovery</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pPr marL="362480" indent="-362480">
              <a:lnSpc>
                <a:spcPct val="107000"/>
              </a:lnSpc>
              <a:buFont typeface="Symbol" pitchFamily="2" charset="2"/>
              <a:buChar char=""/>
            </a:pPr>
            <a:r>
              <a:rPr lang="en-US" sz="1300" dirty="0">
                <a:latin typeface="Verdana" panose="020B0604030504040204" pitchFamily="34" charset="0"/>
                <a:ea typeface="Verdana" panose="020B0604030504040204" pitchFamily="34" charset="0"/>
                <a:cs typeface="Times New Roman" panose="02020603050405020304" pitchFamily="18" charset="0"/>
              </a:rPr>
              <a:t>Structurally, stigma can manifest in the underfunding of mental health systems and lack of affordable housing and disability supports. </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pPr marL="362480" indent="-362480">
              <a:lnSpc>
                <a:spcPct val="107000"/>
              </a:lnSpc>
              <a:buFont typeface="Symbol" pitchFamily="2" charset="2"/>
              <a:buChar char=""/>
            </a:pPr>
            <a:r>
              <a:rPr lang="en-US" sz="1300" dirty="0">
                <a:latin typeface="Verdana" panose="020B0604030504040204" pitchFamily="34" charset="0"/>
                <a:ea typeface="Verdana" panose="020B0604030504040204" pitchFamily="34" charset="0"/>
                <a:cs typeface="Times New Roman" panose="02020603050405020304" pitchFamily="18" charset="0"/>
              </a:rPr>
              <a:t>Other forms of discrimination (based on race/gender/ability </a:t>
            </a:r>
            <a:r>
              <a:rPr lang="en-US" sz="1300" dirty="0" err="1">
                <a:latin typeface="Verdana" panose="020B0604030504040204" pitchFamily="34" charset="0"/>
                <a:ea typeface="Verdana" panose="020B0604030504040204" pitchFamily="34" charset="0"/>
                <a:cs typeface="Times New Roman" panose="02020603050405020304" pitchFamily="18" charset="0"/>
              </a:rPr>
              <a:t>etc</a:t>
            </a:r>
            <a:r>
              <a:rPr lang="en-US" sz="1300" dirty="0">
                <a:latin typeface="Verdana" panose="020B0604030504040204" pitchFamily="34" charset="0"/>
                <a:ea typeface="Verdana" panose="020B0604030504040204" pitchFamily="34" charset="0"/>
                <a:cs typeface="Times New Roman" panose="02020603050405020304" pitchFamily="18" charset="0"/>
              </a:rPr>
              <a:t>) can compound the effects of stigma. We will talk more about this in Module 6.</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pPr marL="362480" indent="-362480">
              <a:lnSpc>
                <a:spcPct val="107000"/>
              </a:lnSpc>
              <a:spcAft>
                <a:spcPts val="846"/>
              </a:spcAft>
              <a:buFont typeface="Symbol" pitchFamily="2" charset="2"/>
              <a:buChar char=""/>
            </a:pPr>
            <a:r>
              <a:rPr lang="en-US" sz="1300" b="1" dirty="0">
                <a:latin typeface="Verdana" panose="020B0604030504040204" pitchFamily="34" charset="0"/>
                <a:ea typeface="Verdana" panose="020B0604030504040204" pitchFamily="34" charset="0"/>
                <a:cs typeface="Times New Roman" panose="02020603050405020304" pitchFamily="18" charset="0"/>
              </a:rPr>
              <a:t>Hope can combat stigma and bring optimism into recovery.</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18</a:t>
            </a:fld>
            <a:endParaRPr lang="en-US"/>
          </a:p>
        </p:txBody>
      </p:sp>
    </p:spTree>
    <p:extLst>
      <p:ext uri="{BB962C8B-B14F-4D97-AF65-F5344CB8AC3E}">
        <p14:creationId xmlns:p14="http://schemas.microsoft.com/office/powerpoint/2010/main" val="27333148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sz="1300" b="1" dirty="0">
                <a:latin typeface="Verdana" panose="020B0604030504040204" pitchFamily="34" charset="0"/>
                <a:ea typeface="Verdana" panose="020B0604030504040204" pitchFamily="34" charset="0"/>
                <a:cs typeface="Times New Roman" panose="02020603050405020304" pitchFamily="18" charset="0"/>
              </a:rPr>
              <a:t>TRAINER</a:t>
            </a:r>
            <a:endParaRPr lang="en-US" sz="1300" dirty="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46"/>
              </a:spcAft>
            </a:pPr>
            <a:r>
              <a:rPr lang="en-US" sz="1300" dirty="0">
                <a:latin typeface="Verdana" panose="020B0604030504040204" pitchFamily="34" charset="0"/>
                <a:ea typeface="Verdana" panose="020B0604030504040204" pitchFamily="34" charset="0"/>
                <a:cs typeface="Times New Roman" panose="02020603050405020304" pitchFamily="18" charset="0"/>
              </a:rPr>
              <a:t>The Mental Health Commission of Canada states the three best stigma-reducing strategies are “positive personal contact, education about the recovery journey, and advocacy and supporting empowerment.” These are all embodied in the work of Peer Support. </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19</a:t>
            </a:fld>
            <a:endParaRPr lang="en-US"/>
          </a:p>
        </p:txBody>
      </p:sp>
    </p:spTree>
    <p:extLst>
      <p:ext uri="{BB962C8B-B14F-4D97-AF65-F5344CB8AC3E}">
        <p14:creationId xmlns:p14="http://schemas.microsoft.com/office/powerpoint/2010/main" val="943747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sz="1200" b="1" dirty="0">
                <a:latin typeface="Verdana" panose="020B0604030504040204" pitchFamily="34" charset="0"/>
                <a:ea typeface="Verdana" panose="020B0604030504040204" pitchFamily="34" charset="0"/>
                <a:cs typeface="Times New Roman" panose="02020603050405020304" pitchFamily="18" charset="0"/>
              </a:rPr>
              <a:t>COORDINATOR</a:t>
            </a:r>
          </a:p>
          <a:p>
            <a:r>
              <a:rPr lang="en-US" sz="1200" dirty="0">
                <a:latin typeface="Verdana" panose="020B0604030504040204" pitchFamily="34" charset="0"/>
                <a:ea typeface="Verdana" panose="020B0604030504040204" pitchFamily="34" charset="0"/>
              </a:rPr>
              <a:t>Read out PeerWorks’ land acknowledgement.</a:t>
            </a:r>
          </a:p>
        </p:txBody>
      </p:sp>
      <p:sp>
        <p:nvSpPr>
          <p:cNvPr id="4" name="Slide Number Placeholder 3"/>
          <p:cNvSpPr>
            <a:spLocks noGrp="1"/>
          </p:cNvSpPr>
          <p:nvPr>
            <p:ph type="sldNum" sz="quarter" idx="5"/>
          </p:nvPr>
        </p:nvSpPr>
        <p:spPr/>
        <p:txBody>
          <a:bodyPr/>
          <a:lstStyle/>
          <a:p>
            <a:fld id="{6002DF8E-26BD-DB48-8B55-710E2296F2E0}" type="slidenum">
              <a:rPr lang="en-US" smtClean="0"/>
              <a:t>2</a:t>
            </a:fld>
            <a:endParaRPr lang="en-US"/>
          </a:p>
        </p:txBody>
      </p:sp>
    </p:spTree>
    <p:extLst>
      <p:ext uri="{BB962C8B-B14F-4D97-AF65-F5344CB8AC3E}">
        <p14:creationId xmlns:p14="http://schemas.microsoft.com/office/powerpoint/2010/main" val="42929419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sz="1300" b="1" dirty="0">
                <a:latin typeface="Verdana" panose="020B0604030504040204" pitchFamily="34" charset="0"/>
                <a:ea typeface="Verdana" panose="020B0604030504040204" pitchFamily="34" charset="0"/>
                <a:cs typeface="Times New Roman" panose="02020603050405020304" pitchFamily="18" charset="0"/>
              </a:rPr>
              <a:t>TRAINER</a:t>
            </a:r>
          </a:p>
          <a:p>
            <a:pPr>
              <a:lnSpc>
                <a:spcPct val="107000"/>
              </a:lnSpc>
              <a:spcAft>
                <a:spcPts val="846"/>
              </a:spcAft>
            </a:pPr>
            <a:r>
              <a:rPr lang="en-US" sz="1300" dirty="0">
                <a:latin typeface="Verdana" panose="020B0604030504040204" pitchFamily="34" charset="0"/>
                <a:ea typeface="Verdana" panose="020B0604030504040204" pitchFamily="34" charset="0"/>
                <a:cs typeface="Times New Roman" panose="02020603050405020304" pitchFamily="18" charset="0"/>
              </a:rPr>
              <a:t>This scenario can be worked through as a group. It should take approx. 10-15 minutes, depending on how much people participate. If the group is larger (and you have enough time), they can be broken up into two or three smaller break-out rooms. </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46"/>
              </a:spcAft>
            </a:pPr>
            <a:r>
              <a:rPr lang="en-US" sz="1300" dirty="0">
                <a:latin typeface="Verdana" panose="020B0604030504040204" pitchFamily="34" charset="0"/>
                <a:ea typeface="Verdana" panose="020B0604030504040204" pitchFamily="34" charset="0"/>
                <a:cs typeface="Times New Roman" panose="02020603050405020304" pitchFamily="18" charset="0"/>
              </a:rPr>
              <a:t>“What you think/feel might not be the same as what you do, as it depends on your comfort level and your position in the organization.” </a:t>
            </a:r>
          </a:p>
          <a:p>
            <a:pPr>
              <a:lnSpc>
                <a:spcPct val="107000"/>
              </a:lnSpc>
              <a:spcAft>
                <a:spcPts val="846"/>
              </a:spcAft>
            </a:pPr>
            <a:r>
              <a:rPr lang="en-US" sz="1300" dirty="0">
                <a:latin typeface="Verdana" panose="020B0604030504040204" pitchFamily="34" charset="0"/>
                <a:ea typeface="Verdana" panose="020B0604030504040204" pitchFamily="34" charset="0"/>
                <a:cs typeface="Times New Roman" panose="02020603050405020304" pitchFamily="18" charset="0"/>
              </a:rPr>
              <a:t>Pros and cons of the scenario are listed on the next slide. </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20</a:t>
            </a:fld>
            <a:endParaRPr lang="en-US"/>
          </a:p>
        </p:txBody>
      </p:sp>
    </p:spTree>
    <p:extLst>
      <p:ext uri="{BB962C8B-B14F-4D97-AF65-F5344CB8AC3E}">
        <p14:creationId xmlns:p14="http://schemas.microsoft.com/office/powerpoint/2010/main" val="22502175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sz="1300" b="1" dirty="0">
                <a:latin typeface="Verdana" panose="020B0604030504040204" pitchFamily="34" charset="0"/>
                <a:ea typeface="Verdana" panose="020B0604030504040204" pitchFamily="34" charset="0"/>
                <a:cs typeface="Times New Roman" panose="02020603050405020304" pitchFamily="18" charset="0"/>
              </a:rPr>
              <a:t>TRAINER</a:t>
            </a:r>
          </a:p>
          <a:p>
            <a:pPr>
              <a:lnSpc>
                <a:spcPct val="107000"/>
              </a:lnSpc>
              <a:spcAft>
                <a:spcPts val="846"/>
              </a:spcAft>
            </a:pPr>
            <a:r>
              <a:rPr lang="en-US" sz="1300" dirty="0">
                <a:latin typeface="Verdana" panose="020B0604030504040204" pitchFamily="34" charset="0"/>
                <a:ea typeface="Verdana" panose="020B0604030504040204" pitchFamily="34" charset="0"/>
                <a:cs typeface="Times New Roman" panose="02020603050405020304" pitchFamily="18" charset="0"/>
              </a:rPr>
              <a:t>This slide builds on the previous one. We don’t want to suggest that is one right answer, as this often depends upon context, such as the individual’s comfort level and position within the organization. </a:t>
            </a:r>
            <a:endParaRPr lang="en-CA" sz="1300" dirty="0">
              <a:latin typeface="Verdana" panose="020B0604030504040204" pitchFamily="34" charset="0"/>
              <a:ea typeface="Verdana" panose="020B060403050404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21</a:t>
            </a:fld>
            <a:endParaRPr lang="en-US"/>
          </a:p>
        </p:txBody>
      </p:sp>
    </p:spTree>
    <p:extLst>
      <p:ext uri="{BB962C8B-B14F-4D97-AF65-F5344CB8AC3E}">
        <p14:creationId xmlns:p14="http://schemas.microsoft.com/office/powerpoint/2010/main" val="745710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200" b="1" dirty="0">
                <a:latin typeface="Verdana" panose="020B0604030504040204" pitchFamily="34" charset="0"/>
                <a:ea typeface="Verdana" panose="020B0604030504040204" pitchFamily="34" charset="0"/>
              </a:rPr>
              <a:t>COORDINATOR</a:t>
            </a:r>
          </a:p>
          <a:p>
            <a:pPr defTabSz="966612">
              <a:defRPr/>
            </a:pPr>
            <a:endParaRPr lang="en-US" sz="1200" dirty="0">
              <a:latin typeface="Verdana" panose="020B0604030504040204" pitchFamily="34" charset="0"/>
              <a:ea typeface="Verdana" panose="020B0604030504040204" pitchFamily="34" charset="0"/>
            </a:endParaRPr>
          </a:p>
          <a:p>
            <a:pPr>
              <a:lnSpc>
                <a:spcPct val="107000"/>
              </a:lnSpc>
              <a:spcAft>
                <a:spcPts val="846"/>
              </a:spcAft>
            </a:pPr>
            <a:r>
              <a:rPr lang="en-US" sz="1200" dirty="0">
                <a:latin typeface="Verdana" panose="020B0604030504040204" pitchFamily="34" charset="0"/>
                <a:ea typeface="Verdana" panose="020B0604030504040204" pitchFamily="34" charset="0"/>
                <a:cs typeface="Times New Roman" panose="02020603050405020304" pitchFamily="18" charset="0"/>
              </a:rPr>
              <a:t>This last slide contains the homework for the following session. Remind the class that the focus is on quality not quantity. They might not have a long answer to every question and that is okay! The main purpose of these questions is to spark inspiration and encourage the participants to reflect on their own experiences with stigma. </a:t>
            </a:r>
            <a:endParaRPr lang="en-CA" sz="1200" dirty="0">
              <a:latin typeface="Verdana" panose="020B0604030504040204" pitchFamily="34" charset="0"/>
              <a:ea typeface="Verdana" panose="020B060403050404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22</a:t>
            </a:fld>
            <a:endParaRPr lang="en-US"/>
          </a:p>
        </p:txBody>
      </p:sp>
    </p:spTree>
    <p:extLst>
      <p:ext uri="{BB962C8B-B14F-4D97-AF65-F5344CB8AC3E}">
        <p14:creationId xmlns:p14="http://schemas.microsoft.com/office/powerpoint/2010/main" val="21708541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a:t>TRAINER</a:t>
            </a:r>
          </a:p>
          <a:p>
            <a:endParaRPr lang="en-US" sz="1300"/>
          </a:p>
          <a:p>
            <a:pPr defTabSz="966612">
              <a:defRPr/>
            </a:pPr>
            <a:r>
              <a:rPr lang="en-US" sz="1300">
                <a:ea typeface="Calibri" panose="020F0502020204030204" pitchFamily="34" charset="0"/>
                <a:cs typeface="Times New Roman" panose="02020603050405020304" pitchFamily="18" charset="0"/>
              </a:rPr>
              <a:t>Thank everyone for their time and ask if anyone has any final comments or questions that they want to bring forward. </a:t>
            </a:r>
            <a:endParaRPr lang="en-CA" sz="1300">
              <a:latin typeface="Calibri" panose="020F0502020204030204" pitchFamily="34" charset="0"/>
              <a:ea typeface="Calibri" panose="020F0502020204030204" pitchFamily="34" charset="0"/>
              <a:cs typeface="Times New Roman" panose="02020603050405020304" pitchFamily="18" charset="0"/>
            </a:endParaRPr>
          </a:p>
          <a:p>
            <a:pPr defTabSz="966612">
              <a:defRPr/>
            </a:pPr>
            <a:endParaRPr lang="en-US"/>
          </a:p>
        </p:txBody>
      </p:sp>
      <p:sp>
        <p:nvSpPr>
          <p:cNvPr id="4" name="Slide Number Placeholder 3"/>
          <p:cNvSpPr>
            <a:spLocks noGrp="1"/>
          </p:cNvSpPr>
          <p:nvPr>
            <p:ph type="sldNum" sz="quarter" idx="5"/>
          </p:nvPr>
        </p:nvSpPr>
        <p:spPr/>
        <p:txBody>
          <a:bodyPr/>
          <a:lstStyle/>
          <a:p>
            <a:fld id="{6002DF8E-26BD-DB48-8B55-710E2296F2E0}" type="slidenum">
              <a:rPr lang="en-US" smtClean="0"/>
              <a:t>23</a:t>
            </a:fld>
            <a:endParaRPr lang="en-US"/>
          </a:p>
        </p:txBody>
      </p:sp>
    </p:spTree>
    <p:extLst>
      <p:ext uri="{BB962C8B-B14F-4D97-AF65-F5344CB8AC3E}">
        <p14:creationId xmlns:p14="http://schemas.microsoft.com/office/powerpoint/2010/main" val="1136893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Verdana"/>
                <a:ea typeface="Verdana"/>
              </a:rPr>
              <a:t>COORDINATOR</a:t>
            </a:r>
            <a:endParaRPr lang="en-US" sz="1200" b="1" dirty="0"/>
          </a:p>
          <a:p>
            <a:endParaRPr lang="en-US" sz="1200" dirty="0"/>
          </a:p>
          <a:p>
            <a:pPr>
              <a:lnSpc>
                <a:spcPct val="107000"/>
              </a:lnSpc>
              <a:spcAft>
                <a:spcPts val="846"/>
              </a:spcAft>
            </a:pPr>
            <a:r>
              <a:rPr lang="en-CA" sz="1200" dirty="0">
                <a:ea typeface="Calibri" panose="020F0502020204030204" pitchFamily="34" charset="0"/>
                <a:cs typeface="Times New Roman" panose="02020603050405020304" pitchFamily="18" charset="0"/>
              </a:rPr>
              <a:t>Read out Housekeeping slide.</a:t>
            </a:r>
            <a:endParaRPr lang="en-US" sz="1200" dirty="0"/>
          </a:p>
        </p:txBody>
      </p:sp>
      <p:sp>
        <p:nvSpPr>
          <p:cNvPr id="4" name="Slide Number Placeholder 3"/>
          <p:cNvSpPr>
            <a:spLocks noGrp="1"/>
          </p:cNvSpPr>
          <p:nvPr>
            <p:ph type="sldNum" sz="quarter" idx="5"/>
          </p:nvPr>
        </p:nvSpPr>
        <p:spPr/>
        <p:txBody>
          <a:bodyPr/>
          <a:lstStyle/>
          <a:p>
            <a:fld id="{6002DF8E-26BD-DB48-8B55-710E2296F2E0}" type="slidenum">
              <a:rPr lang="en-US" smtClean="0"/>
              <a:t>3</a:t>
            </a:fld>
            <a:endParaRPr lang="en-US"/>
          </a:p>
        </p:txBody>
      </p:sp>
    </p:spTree>
    <p:extLst>
      <p:ext uri="{BB962C8B-B14F-4D97-AF65-F5344CB8AC3E}">
        <p14:creationId xmlns:p14="http://schemas.microsoft.com/office/powerpoint/2010/main" val="392553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Verdana"/>
                <a:ea typeface="Verdana"/>
              </a:rPr>
              <a:t>COORDINATOR</a:t>
            </a:r>
            <a:endParaRPr lang="en-US" sz="1200" b="1" dirty="0"/>
          </a:p>
          <a:p>
            <a:endParaRPr lang="en-US" sz="1200" dirty="0"/>
          </a:p>
          <a:p>
            <a:pPr>
              <a:lnSpc>
                <a:spcPct val="107000"/>
              </a:lnSpc>
              <a:spcAft>
                <a:spcPts val="846"/>
              </a:spcAft>
            </a:pPr>
            <a:r>
              <a:rPr lang="en-CA" sz="1200" dirty="0">
                <a:ea typeface="Calibri" panose="020F0502020204030204" pitchFamily="34" charset="0"/>
                <a:cs typeface="Times New Roman" panose="02020603050405020304" pitchFamily="18" charset="0"/>
              </a:rPr>
              <a:t>Read out Expectations slide.</a:t>
            </a:r>
          </a:p>
        </p:txBody>
      </p:sp>
      <p:sp>
        <p:nvSpPr>
          <p:cNvPr id="4" name="Slide Number Placeholder 3"/>
          <p:cNvSpPr>
            <a:spLocks noGrp="1"/>
          </p:cNvSpPr>
          <p:nvPr>
            <p:ph type="sldNum" sz="quarter" idx="5"/>
          </p:nvPr>
        </p:nvSpPr>
        <p:spPr/>
        <p:txBody>
          <a:bodyPr/>
          <a:lstStyle/>
          <a:p>
            <a:fld id="{6002DF8E-26BD-DB48-8B55-710E2296F2E0}" type="slidenum">
              <a:rPr lang="en-US" smtClean="0"/>
              <a:t>4</a:t>
            </a:fld>
            <a:endParaRPr lang="en-US"/>
          </a:p>
        </p:txBody>
      </p:sp>
    </p:spTree>
    <p:extLst>
      <p:ext uri="{BB962C8B-B14F-4D97-AF65-F5344CB8AC3E}">
        <p14:creationId xmlns:p14="http://schemas.microsoft.com/office/powerpoint/2010/main" val="265742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nSpc>
                <a:spcPct val="107000"/>
              </a:lnSpc>
              <a:spcAft>
                <a:spcPts val="846"/>
              </a:spcAft>
            </a:pPr>
            <a:r>
              <a:rPr lang="en-US" sz="1200" dirty="0"/>
              <a:t>“What is the hardest part of participating virtually? What is the easiest?”</a:t>
            </a:r>
            <a:endParaRPr lang="en-CA" sz="1200" dirty="0"/>
          </a:p>
          <a:p>
            <a:pPr>
              <a:lnSpc>
                <a:spcPct val="107000"/>
              </a:lnSpc>
              <a:spcAft>
                <a:spcPts val="846"/>
              </a:spcAft>
            </a:pPr>
            <a:r>
              <a:rPr lang="en-US" sz="1200" dirty="0"/>
              <a:t>As the trainers, feel free to go first. Keep it brief and thank people for sharing. </a:t>
            </a:r>
            <a:endParaRPr lang="en-CA" sz="1200" dirty="0"/>
          </a:p>
          <a:p>
            <a:pPr>
              <a:lnSpc>
                <a:spcPct val="107000"/>
              </a:lnSpc>
              <a:spcAft>
                <a:spcPts val="846"/>
              </a:spcAft>
            </a:pPr>
            <a:r>
              <a:rPr lang="en-US" sz="1200" dirty="0"/>
              <a:t>If anyone makes suggestions for ways that the synchronous sessions could be made more accessible, please forward them to our Education Coordinator and, if possible, implement them in future sessions. </a:t>
            </a:r>
            <a:endParaRPr lang="en-CA" sz="1200" dirty="0"/>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5</a:t>
            </a:fld>
            <a:endParaRPr lang="en-US"/>
          </a:p>
        </p:txBody>
      </p:sp>
    </p:spTree>
    <p:extLst>
      <p:ext uri="{BB962C8B-B14F-4D97-AF65-F5344CB8AC3E}">
        <p14:creationId xmlns:p14="http://schemas.microsoft.com/office/powerpoint/2010/main" val="2751446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46"/>
              </a:spcAft>
            </a:pPr>
            <a:r>
              <a:rPr lang="en-US" dirty="0">
                <a:cs typeface="Times New Roman" panose="02020603050405020304" pitchFamily="18" charset="0"/>
              </a:rPr>
              <a:t>Read the Module Overview and Learning Objectives out loud or invite a participant to read it out loud. </a:t>
            </a:r>
            <a:endParaRPr lang="en-CA" dirty="0">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6</a:t>
            </a:fld>
            <a:endParaRPr lang="en-US"/>
          </a:p>
        </p:txBody>
      </p:sp>
    </p:spTree>
    <p:extLst>
      <p:ext uri="{BB962C8B-B14F-4D97-AF65-F5344CB8AC3E}">
        <p14:creationId xmlns:p14="http://schemas.microsoft.com/office/powerpoint/2010/main" val="3766728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46"/>
              </a:spcAft>
            </a:pPr>
            <a:r>
              <a:rPr lang="en-US" dirty="0">
                <a:cs typeface="Times New Roman" panose="02020603050405020304" pitchFamily="18" charset="0"/>
              </a:rPr>
              <a:t>Read the Module Overview and Learning Objectives out loud or invite a participant to read it out loud. </a:t>
            </a:r>
            <a:endParaRPr lang="en-CA" dirty="0">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7</a:t>
            </a:fld>
            <a:endParaRPr lang="en-US"/>
          </a:p>
        </p:txBody>
      </p:sp>
    </p:spTree>
    <p:extLst>
      <p:ext uri="{BB962C8B-B14F-4D97-AF65-F5344CB8AC3E}">
        <p14:creationId xmlns:p14="http://schemas.microsoft.com/office/powerpoint/2010/main" val="540505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057"/>
              </a:spcBef>
              <a:spcAft>
                <a:spcPts val="1200"/>
              </a:spcAft>
            </a:pPr>
            <a:r>
              <a:rPr lang="en-CA" b="1" dirty="0">
                <a:latin typeface="Verdana"/>
                <a:ea typeface="Times New Roman" panose="02020603050405020304" pitchFamily="18" charset="0"/>
              </a:rPr>
              <a:t>COORDINATOR</a:t>
            </a:r>
            <a:endParaRPr lang="en-CA" sz="1300" b="1" dirty="0">
              <a:ea typeface="Times New Roman" panose="02020603050405020304" pitchFamily="18" charset="0"/>
            </a:endParaRPr>
          </a:p>
          <a:p>
            <a:pPr>
              <a:lnSpc>
                <a:spcPct val="107000"/>
              </a:lnSpc>
              <a:spcAft>
                <a:spcPts val="846"/>
              </a:spcAft>
            </a:pPr>
            <a:r>
              <a:rPr lang="en-US" sz="1300" dirty="0">
                <a:ea typeface="Calibri" panose="020F0502020204030204" pitchFamily="34" charset="0"/>
                <a:cs typeface="Times New Roman" panose="02020603050405020304" pitchFamily="18" charset="0"/>
              </a:rPr>
              <a:t>The first slide introduces the in-class paired activity. The content of the activity is the homework for this module: Al Strong’s History of Peer Support.”</a:t>
            </a:r>
          </a:p>
          <a:p>
            <a:pPr>
              <a:lnSpc>
                <a:spcPct val="107000"/>
              </a:lnSpc>
              <a:spcAft>
                <a:spcPts val="846"/>
              </a:spcAft>
            </a:pPr>
            <a:r>
              <a:rPr lang="en-US" sz="1300" dirty="0">
                <a:ea typeface="Calibri" panose="020F0502020204030204" pitchFamily="34" charset="0"/>
                <a:cs typeface="Times New Roman" panose="02020603050405020304" pitchFamily="18" charset="0"/>
              </a:rPr>
              <a:t>Read out the instructions. Then turn to the next slide to read the second part of the group activity. The first part of the activity will take 5-10 minutes. Feel free to check in on the pairs. </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300" dirty="0">
                <a:ea typeface="Calibri" panose="020F0502020204030204" pitchFamily="34" charset="0"/>
                <a:cs typeface="Times New Roman" panose="02020603050405020304" pitchFamily="18" charset="0"/>
              </a:rPr>
              <a:t>After everyone has come back together and shared their responses, ask if there are any remaining regarding the homework.</a:t>
            </a:r>
            <a:endParaRPr lang="en-CA" sz="13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8</a:t>
            </a:fld>
            <a:endParaRPr lang="en-US"/>
          </a:p>
        </p:txBody>
      </p:sp>
    </p:spTree>
    <p:extLst>
      <p:ext uri="{BB962C8B-B14F-4D97-AF65-F5344CB8AC3E}">
        <p14:creationId xmlns:p14="http://schemas.microsoft.com/office/powerpoint/2010/main" val="1944873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057"/>
              </a:spcBef>
              <a:spcAft>
                <a:spcPts val="1200"/>
              </a:spcAft>
            </a:pPr>
            <a:r>
              <a:rPr lang="en-CA" b="1" dirty="0">
                <a:latin typeface="Verdana"/>
                <a:ea typeface="Times New Roman" panose="02020603050405020304" pitchFamily="18" charset="0"/>
              </a:rPr>
              <a:t>COORDINATOR</a:t>
            </a:r>
            <a:endParaRPr lang="en-CA" sz="1300" b="1" dirty="0">
              <a:ea typeface="Times New Roman" panose="02020603050405020304" pitchFamily="18" charset="0"/>
            </a:endParaRPr>
          </a:p>
          <a:p>
            <a:pPr>
              <a:lnSpc>
                <a:spcPct val="107000"/>
              </a:lnSpc>
              <a:spcAft>
                <a:spcPts val="846"/>
              </a:spcAft>
            </a:pPr>
            <a:r>
              <a:rPr lang="en-US" sz="1300" dirty="0">
                <a:ea typeface="Calibri" panose="020F0502020204030204" pitchFamily="34" charset="0"/>
                <a:cs typeface="Times New Roman" panose="02020603050405020304" pitchFamily="18" charset="0"/>
              </a:rPr>
              <a:t>The first slide introduces the in-class paired activity. The content of the activity is the homework for this module: Al Strong’s History of Peer Support.”</a:t>
            </a:r>
          </a:p>
          <a:p>
            <a:pPr>
              <a:lnSpc>
                <a:spcPct val="107000"/>
              </a:lnSpc>
              <a:spcAft>
                <a:spcPts val="846"/>
              </a:spcAft>
            </a:pPr>
            <a:r>
              <a:rPr lang="en-US" sz="1300" dirty="0">
                <a:ea typeface="Calibri" panose="020F0502020204030204" pitchFamily="34" charset="0"/>
                <a:cs typeface="Times New Roman" panose="02020603050405020304" pitchFamily="18" charset="0"/>
              </a:rPr>
              <a:t>Read out the instructions. Then turn to the next slide to read the second part of the group activity. The first part of the activity will take 5-10 minutes. Feel free to check in on the pairs. </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300" dirty="0">
                <a:ea typeface="Calibri" panose="020F0502020204030204" pitchFamily="34" charset="0"/>
                <a:cs typeface="Times New Roman" panose="02020603050405020304" pitchFamily="18" charset="0"/>
              </a:rPr>
              <a:t>After everyone has come back together and shared their responses, ask if there are any remaining regarding the homework.</a:t>
            </a:r>
            <a:endParaRPr lang="en-CA" sz="13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9</a:t>
            </a:fld>
            <a:endParaRPr lang="en-US"/>
          </a:p>
        </p:txBody>
      </p:sp>
    </p:spTree>
    <p:extLst>
      <p:ext uri="{BB962C8B-B14F-4D97-AF65-F5344CB8AC3E}">
        <p14:creationId xmlns:p14="http://schemas.microsoft.com/office/powerpoint/2010/main" val="1423327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343C-4B66-1075-5ED4-086F9EAF8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E9B250-0F53-71AF-6CBD-EE63621CEF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E7340E-6909-908D-B169-A83C091CFBE2}"/>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52F9BB1C-F60A-9464-DCB9-096F0A71B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4C3E4-0D2E-035C-D715-2DD125B4076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92959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3912-0DE9-8321-213D-7D62634357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FE9332-3C06-5229-B147-EF3E62721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99341-A63B-0F08-3979-57D98301C95C}"/>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E1A4B2D9-0FBF-AF71-CA57-1A216F34D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90109-B9BA-924B-1E4C-813FFA8A1C8C}"/>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53579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DDEE8E-EF17-6B4D-2E5C-256B423D08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71EBA5-CCB7-8B11-3633-3A08BA667B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E3005-3102-45DB-1DF6-A92C7E12A7CC}"/>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8A0E8765-7DDC-7DC8-CC96-9CDF99971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77FF2-0AAA-66AA-B92A-2437A1557F6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6163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June 13, 2024</a:t>
            </a:fld>
            <a:endParaRPr lang="en-US"/>
          </a:p>
        </p:txBody>
      </p:sp>
    </p:spTree>
    <p:extLst>
      <p:ext uri="{BB962C8B-B14F-4D97-AF65-F5344CB8AC3E}">
        <p14:creationId xmlns:p14="http://schemas.microsoft.com/office/powerpoint/2010/main" val="335110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66011E11-8B3E-C049-A929-000719FFBA00}"/>
              </a:ext>
            </a:extLst>
          </p:cNvPr>
          <p:cNvPicPr>
            <a:picLocks noChangeAspect="1"/>
          </p:cNvPicPr>
          <p:nvPr userDrawn="1"/>
        </p:nvPicPr>
        <p:blipFill>
          <a:blip r:embed="rId2"/>
          <a:stretch>
            <a:fillRect/>
          </a:stretch>
        </p:blipFill>
        <p:spPr>
          <a:xfrm>
            <a:off x="-1465" y="0"/>
            <a:ext cx="12211267" cy="6876000"/>
          </a:xfrm>
          <a:prstGeom prst="rect">
            <a:avLst/>
          </a:prstGeom>
        </p:spPr>
      </p:pic>
      <p:sp>
        <p:nvSpPr>
          <p:cNvPr id="2" name="Title 1"/>
          <p:cNvSpPr>
            <a:spLocks noGrp="1"/>
          </p:cNvSpPr>
          <p:nvPr>
            <p:ph type="ctrTitle"/>
          </p:nvPr>
        </p:nvSpPr>
        <p:spPr>
          <a:xfrm>
            <a:off x="6824383" y="2928528"/>
            <a:ext cx="4954040" cy="723601"/>
          </a:xfrm>
          <a:prstGeom prst="rect">
            <a:avLst/>
          </a:prstGeom>
        </p:spPr>
        <p:txBody>
          <a:bodyPr anchor="ctr" anchorCtr="0">
            <a:noAutofit/>
          </a:bodyPr>
          <a:lstStyle>
            <a:lvl1pPr algn="r">
              <a:lnSpc>
                <a:spcPts val="5080"/>
              </a:lnSpc>
              <a:defRPr sz="4400" b="0" i="0" kern="0" spc="12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6776077" y="4372303"/>
            <a:ext cx="5002346" cy="481502"/>
          </a:xfrm>
          <a:prstGeom prst="rect">
            <a:avLst/>
          </a:prstGeom>
        </p:spPr>
        <p:txBody>
          <a:bodyPr anchor="ctr" anchorCtr="0">
            <a:norm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9035223" y="5170035"/>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5A68C9F6-FF32-FD47-B7B0-C605A8231561}" type="datetime4">
              <a:rPr lang="en-CA" smtClean="0"/>
              <a:t>June 13, 2024</a:t>
            </a:fld>
            <a:endParaRPr lang="en-US"/>
          </a:p>
        </p:txBody>
      </p:sp>
      <p:sp>
        <p:nvSpPr>
          <p:cNvPr id="47" name="Picture Placeholder 46">
            <a:extLst>
              <a:ext uri="{FF2B5EF4-FFF2-40B4-BE49-F238E27FC236}">
                <a16:creationId xmlns:a16="http://schemas.microsoft.com/office/drawing/2014/main" id="{88A10EBD-4C79-BB40-8857-E481CB0B1C9D}"/>
              </a:ext>
            </a:extLst>
          </p:cNvPr>
          <p:cNvSpPr>
            <a:spLocks noGrp="1"/>
          </p:cNvSpPr>
          <p:nvPr>
            <p:ph type="pic" sz="quarter" idx="11" hasCustomPrompt="1"/>
          </p:nvPr>
        </p:nvSpPr>
        <p:spPr>
          <a:xfrm>
            <a:off x="-40747" y="-16116"/>
            <a:ext cx="6867615" cy="690421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7615" h="6904219">
                <a:moveTo>
                  <a:pt x="3610779" y="1179"/>
                </a:moveTo>
                <a:cubicBezTo>
                  <a:pt x="3591108" y="20843"/>
                  <a:pt x="5965291" y="-20061"/>
                  <a:pt x="5930872" y="14352"/>
                </a:cubicBezTo>
                <a:cubicBezTo>
                  <a:pt x="7817167" y="1296001"/>
                  <a:pt x="6417160" y="5327490"/>
                  <a:pt x="5528844" y="6904219"/>
                </a:cubicBezTo>
                <a:lnTo>
                  <a:pt x="0" y="6888415"/>
                </a:lnTo>
                <a:lnTo>
                  <a:pt x="20941" y="5380703"/>
                </a:lnTo>
                <a:cubicBezTo>
                  <a:pt x="922062" y="3238521"/>
                  <a:pt x="2018624" y="998616"/>
                  <a:pt x="3610779" y="1179"/>
                </a:cubicBezTo>
                <a:close/>
              </a:path>
            </a:pathLst>
          </a:custGeom>
          <a:solidFill>
            <a:schemeClr val="bg1"/>
          </a:solidFill>
        </p:spPr>
        <p:txBody>
          <a:bodyPr anchor="ctr" anchorCtr="0">
            <a:normAutofit/>
          </a:bodyPr>
          <a:lstStyle>
            <a:lvl1pPr marL="0" indent="0" algn="ctr">
              <a:buFontTx/>
              <a:buNone/>
              <a:defRPr sz="1500" baseline="0">
                <a:latin typeface="MuktaMahee Regular" panose="020B0000000000000000" pitchFamily="34" charset="77"/>
              </a:defRPr>
            </a:lvl1pPr>
          </a:lstStyle>
          <a:p>
            <a:r>
              <a:rPr lang="en-US"/>
              <a:t>[ Insert Picture ]</a:t>
            </a:r>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6776077" y="6096299"/>
            <a:ext cx="4573951" cy="238423"/>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a:t>Click to edit Video Hyperlink</a:t>
            </a:r>
          </a:p>
        </p:txBody>
      </p:sp>
    </p:spTree>
    <p:extLst>
      <p:ext uri="{BB962C8B-B14F-4D97-AF65-F5344CB8AC3E}">
        <p14:creationId xmlns:p14="http://schemas.microsoft.com/office/powerpoint/2010/main" val="56655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June 13, 2024</a:t>
            </a:fld>
            <a:endParaRPr lang="en-US"/>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5795158" y="6140711"/>
            <a:ext cx="5554870" cy="148094"/>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a:t>Click to edit Video Hyperlink</a:t>
            </a:r>
          </a:p>
        </p:txBody>
      </p:sp>
    </p:spTree>
    <p:extLst>
      <p:ext uri="{BB962C8B-B14F-4D97-AF65-F5344CB8AC3E}">
        <p14:creationId xmlns:p14="http://schemas.microsoft.com/office/powerpoint/2010/main" val="1306443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CECC60B-7181-BF48-A31F-551094D6F799}"/>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4" name="Date Placeholder 3"/>
          <p:cNvSpPr>
            <a:spLocks noGrp="1"/>
          </p:cNvSpPr>
          <p:nvPr>
            <p:ph type="dt" sz="half" idx="10"/>
          </p:nvPr>
        </p:nvSpPr>
        <p:spPr>
          <a:xfrm>
            <a:off x="430734" y="6131817"/>
            <a:ext cx="2743200" cy="365125"/>
          </a:xfrm>
          <a:prstGeom prst="rect">
            <a:avLst/>
          </a:prstGeom>
        </p:spPr>
        <p:txBody>
          <a:bodyPr/>
          <a:lstStyle>
            <a:lvl1pPr>
              <a:defRPr sz="1400" baseline="0">
                <a:solidFill>
                  <a:schemeClr val="bg1"/>
                </a:solidFill>
                <a:latin typeface="MuktaMahee Regular" panose="020B0000000000000000" pitchFamily="34" charset="77"/>
              </a:defRPr>
            </a:lvl1pPr>
          </a:lstStyle>
          <a:p>
            <a:fld id="{E26F2E13-0947-9641-AE04-1B3E5F3DDF72}" type="datetime4">
              <a:rPr lang="en-CA" smtClean="0"/>
              <a:t>June 13, 2024</a:t>
            </a:fld>
            <a:endParaRPr lang="en-US"/>
          </a:p>
        </p:txBody>
      </p:sp>
      <p:sp>
        <p:nvSpPr>
          <p:cNvPr id="16" name="Title 1">
            <a:extLst>
              <a:ext uri="{FF2B5EF4-FFF2-40B4-BE49-F238E27FC236}">
                <a16:creationId xmlns:a16="http://schemas.microsoft.com/office/drawing/2014/main" id="{E3E72DC8-7C11-E343-B309-79821FD3D417}"/>
              </a:ext>
              <a:ext uri="{C183D7F6-B498-43B3-948B-1728B52AA6E4}">
                <adec:decorative xmlns:adec="http://schemas.microsoft.com/office/drawing/2017/decorative" val="1"/>
              </a:ext>
            </a:extLst>
          </p:cNvPr>
          <p:cNvSpPr>
            <a:spLocks noGrp="1"/>
          </p:cNvSpPr>
          <p:nvPr>
            <p:ph type="ctrTitle"/>
          </p:nvPr>
        </p:nvSpPr>
        <p:spPr>
          <a:xfrm>
            <a:off x="6095999" y="2082208"/>
            <a:ext cx="5574127" cy="427993"/>
          </a:xfrm>
          <a:prstGeom prst="rect">
            <a:avLst/>
          </a:prstGeom>
        </p:spPr>
        <p:txBody>
          <a:bodyPr anchor="ctr" anchorCtr="0">
            <a:noAutofit/>
          </a:bodyPr>
          <a:lstStyle>
            <a:lvl1pPr algn="l">
              <a:lnSpc>
                <a:spcPts val="5080"/>
              </a:lnSpc>
              <a:defRPr sz="3900" b="0" i="0" kern="0" spc="120" baseline="0">
                <a:solidFill>
                  <a:schemeClr val="tx1"/>
                </a:solidFill>
                <a:latin typeface="IvyPresto Display SemiBold" panose="020B0404020101010102" pitchFamily="34" charset="0"/>
              </a:defRPr>
            </a:lvl1pPr>
          </a:lstStyle>
          <a:p>
            <a:r>
              <a:rPr lang="en-US"/>
              <a:t>Click to edit Master title style</a:t>
            </a:r>
          </a:p>
        </p:txBody>
      </p:sp>
      <p:sp>
        <p:nvSpPr>
          <p:cNvPr id="30" name="Text Placeholder 23">
            <a:extLst>
              <a:ext uri="{FF2B5EF4-FFF2-40B4-BE49-F238E27FC236}">
                <a16:creationId xmlns:a16="http://schemas.microsoft.com/office/drawing/2014/main" id="{B80847DF-EFD6-1546-B8CF-F0942B5F71CD}"/>
              </a:ext>
            </a:extLst>
          </p:cNvPr>
          <p:cNvSpPr>
            <a:spLocks noGrp="1"/>
          </p:cNvSpPr>
          <p:nvPr>
            <p:ph type="body" sz="quarter" idx="13" hasCustomPrompt="1"/>
          </p:nvPr>
        </p:nvSpPr>
        <p:spPr>
          <a:xfrm>
            <a:off x="6061767" y="2881061"/>
            <a:ext cx="5657909" cy="3203481"/>
          </a:xfrm>
          <a:prstGeom prst="rect">
            <a:avLst/>
          </a:prstGeom>
        </p:spPr>
        <p:txBody>
          <a:bodyPr numCol="2" spcCol="504000">
            <a:normAutofit/>
          </a:bodyPr>
          <a:lstStyle>
            <a:lvl1pPr marL="288000" indent="-288000">
              <a:lnSpc>
                <a:spcPts val="1920"/>
              </a:lnSpc>
              <a:spcBef>
                <a:spcPts val="0"/>
              </a:spcBef>
              <a:spcAft>
                <a:spcPts val="2000"/>
              </a:spcAft>
              <a:buClr>
                <a:schemeClr val="tx1"/>
              </a:buClr>
              <a:buSzPct val="140000"/>
              <a:buFont typeface="+mj-lt"/>
              <a:buAutoNum type="arabicPeriod"/>
              <a:defRPr sz="1600" kern="0" spc="10" baseline="0">
                <a:latin typeface="MuktaMahee Light" panose="020B0000000000000000" pitchFamily="34" charset="77"/>
              </a:defRPr>
            </a:lvl1pPr>
          </a:lstStyle>
          <a:p>
            <a:pPr lvl="0"/>
            <a:r>
              <a:rPr lang="en-US"/>
              <a:t>Click to edit Contents</a:t>
            </a:r>
          </a:p>
        </p:txBody>
      </p:sp>
      <p:sp>
        <p:nvSpPr>
          <p:cNvPr id="9" name="Subtitle 2">
            <a:extLst>
              <a:ext uri="{FF2B5EF4-FFF2-40B4-BE49-F238E27FC236}">
                <a16:creationId xmlns:a16="http://schemas.microsoft.com/office/drawing/2014/main" id="{94C1B939-76AB-2B42-8DD3-93FDDA198F51}"/>
              </a:ext>
            </a:extLst>
          </p:cNvPr>
          <p:cNvSpPr>
            <a:spLocks noGrp="1"/>
          </p:cNvSpPr>
          <p:nvPr>
            <p:ph type="subTitle" idx="1"/>
          </p:nvPr>
        </p:nvSpPr>
        <p:spPr>
          <a:xfrm>
            <a:off x="6101205" y="1621446"/>
            <a:ext cx="5578065" cy="347929"/>
          </a:xfrm>
          <a:prstGeom prst="rect">
            <a:avLst/>
          </a:prstGeom>
        </p:spPr>
        <p:txBody>
          <a:bodyPr anchor="b" anchorCtr="0">
            <a:noAutofit/>
          </a:bodyPr>
          <a:lstStyle>
            <a:lvl1pPr marL="0" indent="0" algn="l">
              <a:buNone/>
              <a:defRPr sz="1800" kern="0" spc="80" baseline="0">
                <a:solidFill>
                  <a:srgbClr val="F7543D"/>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lide Number Placeholder 5">
            <a:extLst>
              <a:ext uri="{FF2B5EF4-FFF2-40B4-BE49-F238E27FC236}">
                <a16:creationId xmlns:a16="http://schemas.microsoft.com/office/drawing/2014/main" id="{2ED947E2-3075-6140-9CA4-AA3A3994C0D9}"/>
              </a:ext>
            </a:extLst>
          </p:cNvPr>
          <p:cNvSpPr>
            <a:spLocks noGrp="1"/>
          </p:cNvSpPr>
          <p:nvPr>
            <p:ph type="sldNum" sz="quarter" idx="12"/>
          </p:nvPr>
        </p:nvSpPr>
        <p:spPr>
          <a:xfrm>
            <a:off x="9030957" y="6130514"/>
            <a:ext cx="2743200" cy="365125"/>
          </a:xfrm>
        </p:spPr>
        <p:txBody>
          <a:bodyPr/>
          <a:lstStyle>
            <a:lvl1pPr>
              <a:defRPr sz="1200" baseline="0">
                <a:solidFill>
                  <a:schemeClr val="tx1"/>
                </a:solidFill>
                <a:latin typeface="MuktaMahee ExtraLight" panose="020B0000000000000000" pitchFamily="34" charset="77"/>
              </a:defRPr>
            </a:lvl1pPr>
          </a:lstStyle>
          <a:p>
            <a:fld id="{A738FFEA-31A8-2A45-BE95-11B41D2245F5}" type="slidenum">
              <a:rPr lang="en-US" smtClean="0"/>
              <a:pPr/>
              <a:t>‹#›</a:t>
            </a:fld>
            <a:endParaRPr lang="en-US"/>
          </a:p>
        </p:txBody>
      </p:sp>
    </p:spTree>
    <p:extLst>
      <p:ext uri="{BB962C8B-B14F-4D97-AF65-F5344CB8AC3E}">
        <p14:creationId xmlns:p14="http://schemas.microsoft.com/office/powerpoint/2010/main" val="3801667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3DCCB8-2C0B-5343-899A-399253D21614}"/>
              </a:ext>
            </a:extLst>
          </p:cNvPr>
          <p:cNvPicPr>
            <a:picLocks noChangeAspect="1"/>
          </p:cNvPicPr>
          <p:nvPr userDrawn="1"/>
        </p:nvPicPr>
        <p:blipFill>
          <a:blip r:embed="rId2"/>
          <a:stretch>
            <a:fillRect/>
          </a:stretch>
        </p:blipFill>
        <p:spPr>
          <a:xfrm>
            <a:off x="-3077" y="-9427"/>
            <a:ext cx="12211267" cy="6876000"/>
          </a:xfrm>
          <a:prstGeom prst="rect">
            <a:avLst/>
          </a:prstGeom>
        </p:spPr>
      </p:pic>
      <p:sp>
        <p:nvSpPr>
          <p:cNvPr id="2" name="Title 1"/>
          <p:cNvSpPr>
            <a:spLocks noGrp="1"/>
          </p:cNvSpPr>
          <p:nvPr>
            <p:ph type="ctrTitle"/>
          </p:nvPr>
        </p:nvSpPr>
        <p:spPr>
          <a:xfrm>
            <a:off x="5846643" y="3025020"/>
            <a:ext cx="5934119" cy="723601"/>
          </a:xfrm>
          <a:prstGeom prst="rect">
            <a:avLst/>
          </a:prstGeom>
        </p:spPr>
        <p:txBody>
          <a:bodyPr anchor="t" anchorCtr="0">
            <a:noAutofit/>
          </a:bodyPr>
          <a:lstStyle>
            <a:lvl1pPr algn="r">
              <a:lnSpc>
                <a:spcPts val="5900"/>
              </a:lnSpc>
              <a:defRPr sz="4000" b="0" i="0" kern="0" spc="80" baseline="0">
                <a:solidFill>
                  <a:schemeClr val="bg1"/>
                </a:solidFill>
                <a:latin typeface="IvyPresto Display SemiBold" panose="020B0404020101010102" pitchFamily="34" charset="0"/>
              </a:defRPr>
            </a:lvl1pPr>
          </a:lstStyle>
          <a:p>
            <a:r>
              <a:rPr lang="en-US"/>
              <a:t>Click to edit Master title style</a:t>
            </a:r>
          </a:p>
        </p:txBody>
      </p:sp>
      <p:sp>
        <p:nvSpPr>
          <p:cNvPr id="3" name="Subtitle 2"/>
          <p:cNvSpPr>
            <a:spLocks noGrp="1"/>
          </p:cNvSpPr>
          <p:nvPr>
            <p:ph type="subTitle" idx="1"/>
          </p:nvPr>
        </p:nvSpPr>
        <p:spPr>
          <a:xfrm>
            <a:off x="5844305" y="2718327"/>
            <a:ext cx="5934119" cy="347929"/>
          </a:xfrm>
          <a:prstGeom prst="rect">
            <a:avLst/>
          </a:prstGeom>
        </p:spPr>
        <p:txBody>
          <a:bodyPr anchor="ctr" anchorCtr="0">
            <a:noAutofit/>
          </a:bodyPr>
          <a:lstStyle>
            <a:lvl1pPr marL="0" indent="0" algn="r">
              <a:buNone/>
              <a:defRPr sz="1800" kern="0" spc="110" baseline="0">
                <a:solidFill>
                  <a:schemeClr val="tx1"/>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Date Placeholder 3">
            <a:extLst>
              <a:ext uri="{FF2B5EF4-FFF2-40B4-BE49-F238E27FC236}">
                <a16:creationId xmlns:a16="http://schemas.microsoft.com/office/drawing/2014/main" id="{66E73370-18CB-A34D-945E-F5EF442BD6F7}"/>
              </a:ext>
            </a:extLst>
          </p:cNvPr>
          <p:cNvSpPr>
            <a:spLocks noGrp="1"/>
          </p:cNvSpPr>
          <p:nvPr>
            <p:ph type="dt" sz="half" idx="10"/>
          </p:nvPr>
        </p:nvSpPr>
        <p:spPr>
          <a:xfrm>
            <a:off x="9035223" y="6131820"/>
            <a:ext cx="2743200" cy="365125"/>
          </a:xfrm>
          <a:prstGeom prst="rect">
            <a:avLst/>
          </a:prstGeom>
        </p:spPr>
        <p:txBody>
          <a:bodyPr/>
          <a:lstStyle>
            <a:lvl1pPr algn="r">
              <a:defRPr sz="1400" baseline="0">
                <a:solidFill>
                  <a:schemeClr val="bg1"/>
                </a:solidFill>
                <a:latin typeface="MuktaMahee ExtraLight" panose="020B0000000000000000" pitchFamily="34" charset="77"/>
              </a:defRPr>
            </a:lvl1pPr>
          </a:lstStyle>
          <a:p>
            <a:fld id="{4E1638B4-F06D-EF4E-93FE-46FF86A8FE3B}" type="datetime4">
              <a:rPr lang="en-CA" smtClean="0"/>
              <a:t>June 13, 2024</a:t>
            </a:fld>
            <a:endParaRPr lang="en-US"/>
          </a:p>
        </p:txBody>
      </p:sp>
      <p:sp>
        <p:nvSpPr>
          <p:cNvPr id="17" name="Subtitle 2">
            <a:extLst>
              <a:ext uri="{FF2B5EF4-FFF2-40B4-BE49-F238E27FC236}">
                <a16:creationId xmlns:a16="http://schemas.microsoft.com/office/drawing/2014/main" id="{630827DF-E257-B244-B21D-E9FA48E74ECF}"/>
              </a:ext>
            </a:extLst>
          </p:cNvPr>
          <p:cNvSpPr txBox="1">
            <a:spLocks/>
          </p:cNvSpPr>
          <p:nvPr userDrawn="1"/>
        </p:nvSpPr>
        <p:spPr>
          <a:xfrm>
            <a:off x="6776077" y="2368407"/>
            <a:ext cx="5002346" cy="347929"/>
          </a:xfrm>
          <a:prstGeom prst="rect">
            <a:avLst/>
          </a:prstGeom>
        </p:spPr>
        <p:txBody>
          <a:bodyPr vert="horz" lIns="91440" tIns="45720" rIns="91440" bIns="45720" rtlCol="0" anchor="ctr" anchorCtr="0">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2100" kern="0" spc="20" baseline="0">
                <a:solidFill>
                  <a:schemeClr val="bg1"/>
                </a:solidFill>
                <a:latin typeface="MuktaMahee Regular" panose="020B0000000000000000"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a:p>
        </p:txBody>
      </p:sp>
      <p:sp>
        <p:nvSpPr>
          <p:cNvPr id="23" name="Subtitle 2">
            <a:extLst>
              <a:ext uri="{FF2B5EF4-FFF2-40B4-BE49-F238E27FC236}">
                <a16:creationId xmlns:a16="http://schemas.microsoft.com/office/drawing/2014/main" id="{290FB613-463D-594F-9301-78A56AA37FD3}"/>
              </a:ext>
            </a:extLst>
          </p:cNvPr>
          <p:cNvSpPr txBox="1">
            <a:spLocks/>
          </p:cNvSpPr>
          <p:nvPr userDrawn="1"/>
        </p:nvSpPr>
        <p:spPr>
          <a:xfrm>
            <a:off x="6287076" y="1816627"/>
            <a:ext cx="5402447" cy="347929"/>
          </a:xfrm>
          <a:prstGeom prst="rect">
            <a:avLst/>
          </a:prstGeom>
        </p:spPr>
        <p:txBody>
          <a:bodyPr vert="horz" lIns="91440" tIns="45720" rIns="91440" bIns="45720" rtlCol="0" anchor="ctr" anchorCtr="0">
            <a:noAutofit/>
          </a:bodyPr>
          <a:lstStyle>
            <a:lvl1pPr marL="0" indent="0" algn="r" defTabSz="914400" rtl="0" eaLnBrk="1" latinLnBrk="0" hangingPunct="1">
              <a:lnSpc>
                <a:spcPct val="90000"/>
              </a:lnSpc>
              <a:spcBef>
                <a:spcPts val="1000"/>
              </a:spcBef>
              <a:buFont typeface="Arial" panose="020B0604020202020204" pitchFamily="34" charset="0"/>
              <a:buNone/>
              <a:defRPr sz="1800" kern="0" spc="110" baseline="0">
                <a:solidFill>
                  <a:schemeClr val="tx1"/>
                </a:solidFill>
                <a:latin typeface="IvyPresto Display" panose="020B0404020101010102"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2886094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270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1759527" y="2582662"/>
            <a:ext cx="8654473" cy="433077"/>
          </a:xfrm>
          <a:prstGeom prst="rect">
            <a:avLst/>
          </a:prstGeom>
        </p:spPr>
        <p:txBody>
          <a:bodyPr anchor="t" anchorCtr="0">
            <a:noAutofit/>
          </a:bodyPr>
          <a:lstStyle>
            <a:lvl1pPr marL="0" indent="0" algn="ctr">
              <a:lnSpc>
                <a:spcPts val="30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1759527" y="3289393"/>
            <a:ext cx="8654473" cy="2165147"/>
          </a:xfrm>
          <a:prstGeom prst="rect">
            <a:avLst/>
          </a:prstGeom>
        </p:spPr>
        <p:txBody>
          <a:bodyPr>
            <a:noAutofit/>
          </a:bodyPr>
          <a:lstStyle>
            <a:lvl1pPr marL="0" indent="0" algn="ct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1039775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0" y="18472"/>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1"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328" y="3447472"/>
            <a:ext cx="2854036" cy="513607"/>
          </a:xfrm>
          <a:prstGeom prst="rect">
            <a:avLst/>
          </a:prstGeom>
        </p:spPr>
        <p:txBody>
          <a:bodyPr anchor="ctr" anchorCtr="0">
            <a:noAutofit/>
          </a:bodyPr>
          <a:lstStyle>
            <a:lvl1pPr marL="0" indent="0" algn="l">
              <a:lnSpc>
                <a:spcPts val="32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4399397" y="2034371"/>
            <a:ext cx="7063260" cy="3820759"/>
          </a:xfrm>
          <a:prstGeom prst="rect">
            <a:avLst/>
          </a:prstGeom>
        </p:spPr>
        <p:txBody>
          <a:bodyPr numCol="2" spcCol="324000">
            <a:noAutofit/>
          </a:bodyPr>
          <a:lstStyle>
            <a:lvl1pPr marL="226800" indent="-226800" algn="l">
              <a:lnSpc>
                <a:spcPts val="2200"/>
              </a:lnSpc>
              <a:spcBef>
                <a:spcPts val="0"/>
              </a:spcBef>
              <a:spcAft>
                <a:spcPts val="900"/>
              </a:spcAft>
              <a:buFont typeface="Arial" panose="020B0604020202020204" pitchFamily="34" charset="0"/>
              <a:buChar char="•"/>
              <a:defRPr sz="15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786366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3">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6F453A5-0063-0545-959C-BB8E20412D67}"/>
              </a:ext>
            </a:extLst>
          </p:cNvPr>
          <p:cNvPicPr>
            <a:picLocks noChangeAspect="1"/>
          </p:cNvPicPr>
          <p:nvPr userDrawn="1"/>
        </p:nvPicPr>
        <p:blipFill>
          <a:blip r:embed="rId2"/>
          <a:stretch>
            <a:fillRect/>
          </a:stretch>
        </p:blipFill>
        <p:spPr>
          <a:xfrm>
            <a:off x="635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340165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8895-143B-FA31-2DB4-212C31833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DD289-259E-910B-DFDE-BA647B26DA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C654BC-24E6-B883-E01D-433A52E4314C}"/>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D3E47C68-9E6D-1B63-099A-3974B74F99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A7591-639C-5136-0393-A79B76717BE0}"/>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173204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9DB16A0-58AF-2B43-9865-3C7D64E038D8}"/>
              </a:ext>
            </a:extLst>
          </p:cNvPr>
          <p:cNvSpPr>
            <a:spLocks noGrp="1"/>
          </p:cNvSpPr>
          <p:nvPr>
            <p:ph type="pic" sz="quarter" idx="15" hasCustomPrompt="1"/>
          </p:nvPr>
        </p:nvSpPr>
        <p:spPr>
          <a:xfrm>
            <a:off x="-11113" y="-5969"/>
            <a:ext cx="12203113" cy="6865938"/>
          </a:xfrm>
          <a:solidFill>
            <a:schemeClr val="accent2">
              <a:lumMod val="40000"/>
              <a:lumOff val="60000"/>
            </a:schemeClr>
          </a:solidFill>
        </p:spPr>
        <p:txBody>
          <a:bodyPr anchor="ctr" anchorCtr="0">
            <a:noAutofit/>
          </a:bodyPr>
          <a:lstStyle>
            <a:lvl1pPr algn="ctr">
              <a:defRPr sz="1500" baseline="0">
                <a:latin typeface="MuktaMahee Regular" panose="020B0000000000000000" pitchFamily="34" charset="77"/>
              </a:defRPr>
            </a:lvl1pPr>
          </a:lstStyle>
          <a:p>
            <a:r>
              <a:rPr lang="en-US"/>
              <a:t>[ Insert Picture ]</a:t>
            </a:r>
          </a:p>
        </p:txBody>
      </p:sp>
      <p:sp>
        <p:nvSpPr>
          <p:cNvPr id="26" name="Picture Placeholder 24">
            <a:extLst>
              <a:ext uri="{FF2B5EF4-FFF2-40B4-BE49-F238E27FC236}">
                <a16:creationId xmlns:a16="http://schemas.microsoft.com/office/drawing/2014/main" id="{FB5141B3-F47D-544B-8414-3599207AFFBF}"/>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a:p>
        </p:txBody>
      </p:sp>
      <p:sp>
        <p:nvSpPr>
          <p:cNvPr id="17" name="Picture Placeholder 12">
            <a:extLst>
              <a:ext uri="{FF2B5EF4-FFF2-40B4-BE49-F238E27FC236}">
                <a16:creationId xmlns:a16="http://schemas.microsoft.com/office/drawing/2014/main" id="{544767EF-0753-C84F-88F0-D0FF6701C441}"/>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a:t>Logo</a:t>
            </a:r>
          </a:p>
        </p:txBody>
      </p:sp>
      <p:sp>
        <p:nvSpPr>
          <p:cNvPr id="30" name="Picture Placeholder 28">
            <a:extLst>
              <a:ext uri="{FF2B5EF4-FFF2-40B4-BE49-F238E27FC236}">
                <a16:creationId xmlns:a16="http://schemas.microsoft.com/office/drawing/2014/main" id="{00C43D10-4142-0042-B8F9-698E66F18F51}"/>
              </a:ext>
            </a:extLst>
          </p:cNvPr>
          <p:cNvSpPr>
            <a:spLocks noGrp="1"/>
          </p:cNvSpPr>
          <p:nvPr>
            <p:ph type="pic" sz="quarter" idx="18"/>
          </p:nvPr>
        </p:nvSpPr>
        <p:spPr>
          <a:xfrm>
            <a:off x="10445578" y="4308389"/>
            <a:ext cx="1746422" cy="2557849"/>
          </a:xfrm>
          <a:blipFill dpi="0" rotWithShape="1">
            <a:blip r:embed="rId5">
              <a:alphaModFix amt="27000"/>
              <a:extLst>
                <a:ext uri="{96DAC541-7B7A-43D3-8B79-37D633B846F1}">
                  <asvg:svgBlip xmlns:asvg="http://schemas.microsoft.com/office/drawing/2016/SVG/main" r:embed="rId6"/>
                </a:ext>
              </a:extLst>
            </a:blip>
            <a:srcRect/>
            <a:stretch>
              <a:fillRect/>
            </a:stretch>
          </a:blipFill>
        </p:spPr>
        <p:txBody>
          <a:bodyPr/>
          <a:lstStyle>
            <a:lvl1pPr>
              <a:defRPr>
                <a:solidFill>
                  <a:schemeClr val="tx1">
                    <a:alpha val="0"/>
                  </a:schemeClr>
                </a:solidFill>
              </a:defRPr>
            </a:lvl1pPr>
          </a:lstStyle>
          <a:p>
            <a:r>
              <a:rPr lang="en-US"/>
              <a:t>Click icon to add picture</a:t>
            </a:r>
          </a:p>
        </p:txBody>
      </p:sp>
    </p:spTree>
    <p:extLst>
      <p:ext uri="{BB962C8B-B14F-4D97-AF65-F5344CB8AC3E}">
        <p14:creationId xmlns:p14="http://schemas.microsoft.com/office/powerpoint/2010/main" val="3343223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5586" y="0"/>
            <a:ext cx="12179300" cy="6858000"/>
          </a:xfrm>
          <a:prstGeom prst="rect">
            <a:avLst/>
          </a:prstGeom>
        </p:spPr>
      </p:pic>
      <p:sp>
        <p:nvSpPr>
          <p:cNvPr id="19" name="Picture Placeholder 46">
            <a:extLst>
              <a:ext uri="{FF2B5EF4-FFF2-40B4-BE49-F238E27FC236}">
                <a16:creationId xmlns:a16="http://schemas.microsoft.com/office/drawing/2014/main" id="{AE453D11-3C51-634E-B909-EA802C9A06BA}"/>
              </a:ext>
            </a:extLst>
          </p:cNvPr>
          <p:cNvSpPr>
            <a:spLocks noGrp="1"/>
          </p:cNvSpPr>
          <p:nvPr>
            <p:ph type="pic" sz="quarter" idx="11" hasCustomPrompt="1"/>
          </p:nvPr>
        </p:nvSpPr>
        <p:spPr>
          <a:xfrm>
            <a:off x="6132339" y="-5061"/>
            <a:ext cx="6083123" cy="690158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560" h="6933549">
                <a:moveTo>
                  <a:pt x="2906254" y="1100"/>
                </a:moveTo>
                <a:cubicBezTo>
                  <a:pt x="2886583" y="20764"/>
                  <a:pt x="6122707" y="-20036"/>
                  <a:pt x="6088288" y="14377"/>
                </a:cubicBezTo>
                <a:cubicBezTo>
                  <a:pt x="6085823" y="-624"/>
                  <a:pt x="6087401" y="6931462"/>
                  <a:pt x="6083505" y="6911739"/>
                </a:cubicBezTo>
                <a:lnTo>
                  <a:pt x="0" y="6933549"/>
                </a:lnTo>
                <a:cubicBezTo>
                  <a:pt x="446589" y="5284879"/>
                  <a:pt x="1417849" y="2444249"/>
                  <a:pt x="2906254" y="1100"/>
                </a:cubicBezTo>
                <a:close/>
              </a:path>
            </a:pathLst>
          </a:custGeom>
          <a:solidFill>
            <a:srgbClr val="3B2E82"/>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a:t>[ Insert Picture ]</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34552"/>
            <a:ext cx="7677406"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2648354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Text 2">
    <p:spTree>
      <p:nvGrpSpPr>
        <p:cNvPr id="1" name=""/>
        <p:cNvGrpSpPr/>
        <p:nvPr/>
      </p:nvGrpSpPr>
      <p:grpSpPr>
        <a:xfrm>
          <a:off x="0" y="0"/>
          <a:ext cx="0" cy="0"/>
          <a:chOff x="0" y="0"/>
          <a:chExt cx="0" cy="0"/>
        </a:xfrm>
      </p:grpSpPr>
      <p:sp>
        <p:nvSpPr>
          <p:cNvPr id="10" name="Picture Placeholder 46">
            <a:extLst>
              <a:ext uri="{FF2B5EF4-FFF2-40B4-BE49-F238E27FC236}">
                <a16:creationId xmlns:a16="http://schemas.microsoft.com/office/drawing/2014/main" id="{EEAE2AD6-3A45-744B-8406-A8FAC5FEB781}"/>
              </a:ext>
            </a:extLst>
          </p:cNvPr>
          <p:cNvSpPr>
            <a:spLocks noGrp="1"/>
          </p:cNvSpPr>
          <p:nvPr>
            <p:ph type="pic" sz="quarter" idx="18" hasCustomPrompt="1"/>
          </p:nvPr>
        </p:nvSpPr>
        <p:spPr>
          <a:xfrm>
            <a:off x="-14772"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solidFill>
        </p:spPr>
        <p:txBody>
          <a:bodyPr anchor="ctr" anchorCtr="0">
            <a:normAutofit/>
          </a:bodyPr>
          <a:lstStyle>
            <a:lvl1pPr marL="0" indent="0" algn="ctr">
              <a:buFontTx/>
              <a:buNone/>
              <a:defRPr sz="1500" baseline="0">
                <a:solidFill>
                  <a:schemeClr val="bg1">
                    <a:alpha val="0"/>
                  </a:schemeClr>
                </a:solidFill>
                <a:latin typeface="MuktaMahee Regular" panose="020B0000000000000000" pitchFamily="34" charset="77"/>
              </a:defRPr>
            </a:lvl1pPr>
          </a:lstStyle>
          <a:p>
            <a:r>
              <a:rPr lang="en-US"/>
              <a:t>[ Insert Picture ]</a:t>
            </a:r>
          </a:p>
        </p:txBody>
      </p:sp>
      <p:sp>
        <p:nvSpPr>
          <p:cNvPr id="13" name="Picture Placeholder 46">
            <a:extLst>
              <a:ext uri="{FF2B5EF4-FFF2-40B4-BE49-F238E27FC236}">
                <a16:creationId xmlns:a16="http://schemas.microsoft.com/office/drawing/2014/main" id="{0F4DBF77-A720-CF4B-A0C4-E21D8D076FD6}"/>
              </a:ext>
            </a:extLst>
          </p:cNvPr>
          <p:cNvSpPr>
            <a:spLocks noGrp="1"/>
          </p:cNvSpPr>
          <p:nvPr>
            <p:ph type="pic" sz="quarter" idx="11" hasCustomPrompt="1"/>
          </p:nvPr>
        </p:nvSpPr>
        <p:spPr>
          <a:xfrm>
            <a:off x="-14771"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alpha val="25891"/>
            </a:srgbClr>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a:t>[ Insert Picture ]</a:t>
            </a:r>
          </a:p>
        </p:txBody>
      </p:sp>
      <p:sp>
        <p:nvSpPr>
          <p:cNvPr id="14" name="Picture Placeholder 24">
            <a:extLst>
              <a:ext uri="{FF2B5EF4-FFF2-40B4-BE49-F238E27FC236}">
                <a16:creationId xmlns:a16="http://schemas.microsoft.com/office/drawing/2014/main" id="{FF96A111-B266-1C4C-97BA-B52881632B7C}"/>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p>
        </p:txBody>
      </p:sp>
      <p:sp>
        <p:nvSpPr>
          <p:cNvPr id="3" name="Text Placeholder 2"/>
          <p:cNvSpPr>
            <a:spLocks noGrp="1"/>
          </p:cNvSpPr>
          <p:nvPr>
            <p:ph type="body" idx="1"/>
          </p:nvPr>
        </p:nvSpPr>
        <p:spPr>
          <a:xfrm>
            <a:off x="430960" y="326314"/>
            <a:ext cx="7677406"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34224" y="2935482"/>
            <a:ext cx="3414660" cy="580261"/>
          </a:xfrm>
          <a:prstGeom prst="rect">
            <a:avLst/>
          </a:prstGeom>
        </p:spPr>
        <p:txBody>
          <a:bodyPr anchor="t" anchorCtr="0">
            <a:noAutofit/>
          </a:bodyPr>
          <a:lstStyle>
            <a:lvl1pPr marL="0" indent="0" algn="r">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8034224" y="3970938"/>
            <a:ext cx="3414660" cy="1301043"/>
          </a:xfrm>
          <a:prstGeom prst="rect">
            <a:avLst/>
          </a:prstGeom>
        </p:spPr>
        <p:txBody>
          <a:bodyPr>
            <a:noAutofit/>
          </a:bodyPr>
          <a:lstStyle>
            <a:lvl1pPr marL="0" indent="0" algn="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
        <p:nvSpPr>
          <p:cNvPr id="16" name="Picture Placeholder 12">
            <a:extLst>
              <a:ext uri="{FF2B5EF4-FFF2-40B4-BE49-F238E27FC236}">
                <a16:creationId xmlns:a16="http://schemas.microsoft.com/office/drawing/2014/main" id="{5B38AF0F-1B78-C244-9761-6E35E5C56DE2}"/>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a:t>Logo</a:t>
            </a:r>
          </a:p>
        </p:txBody>
      </p:sp>
    </p:spTree>
    <p:extLst>
      <p:ext uri="{BB962C8B-B14F-4D97-AF65-F5344CB8AC3E}">
        <p14:creationId xmlns:p14="http://schemas.microsoft.com/office/powerpoint/2010/main" val="3621967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422E2BA7-ED1C-CB44-A533-D08C35AF587D}"/>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
        <p:nvSpPr>
          <p:cNvPr id="8" name="Title 1">
            <a:extLst>
              <a:ext uri="{FF2B5EF4-FFF2-40B4-BE49-F238E27FC236}">
                <a16:creationId xmlns:a16="http://schemas.microsoft.com/office/drawing/2014/main" id="{D8B6D334-E4B5-F142-B852-9C734F11C150}"/>
              </a:ext>
            </a:extLst>
          </p:cNvPr>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p>
        </p:txBody>
      </p:sp>
      <p:sp>
        <p:nvSpPr>
          <p:cNvPr id="9" name="Text Placeholder 2">
            <a:extLst>
              <a:ext uri="{FF2B5EF4-FFF2-40B4-BE49-F238E27FC236}">
                <a16:creationId xmlns:a16="http://schemas.microsoft.com/office/drawing/2014/main" id="{3334F7AB-BA8E-9948-BFE6-E9279EBC83BA}"/>
              </a:ext>
            </a:extLst>
          </p:cNvPr>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65147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5" name="Slide Number Placeholder 8">
            <a:extLst>
              <a:ext uri="{FF2B5EF4-FFF2-40B4-BE49-F238E27FC236}">
                <a16:creationId xmlns:a16="http://schemas.microsoft.com/office/drawing/2014/main" id="{8AFC3F8F-4187-9444-AAB0-E41BA9C093E8}"/>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a:p>
        </p:txBody>
      </p:sp>
    </p:spTree>
    <p:extLst>
      <p:ext uri="{BB962C8B-B14F-4D97-AF65-F5344CB8AC3E}">
        <p14:creationId xmlns:p14="http://schemas.microsoft.com/office/powerpoint/2010/main" val="764336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2" name="Title 1"/>
          <p:cNvSpPr>
            <a:spLocks noGrp="1"/>
          </p:cNvSpPr>
          <p:nvPr>
            <p:ph type="ctrTitle" hasCustomPrompt="1"/>
          </p:nvPr>
        </p:nvSpPr>
        <p:spPr>
          <a:xfrm>
            <a:off x="6613509" y="3080340"/>
            <a:ext cx="5213496"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Add</a:t>
            </a:r>
            <a:br>
              <a:rPr lang="en-US"/>
            </a:br>
            <a:r>
              <a:rPr lang="en-US"/>
              <a:t>End Message</a:t>
            </a:r>
          </a:p>
        </p:txBody>
      </p:sp>
    </p:spTree>
    <p:extLst>
      <p:ext uri="{BB962C8B-B14F-4D97-AF65-F5344CB8AC3E}">
        <p14:creationId xmlns:p14="http://schemas.microsoft.com/office/powerpoint/2010/main" val="3700521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DDEF0-9C9A-4B79-B205-76AC2DB1E97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D470BF2-969A-4070-AB69-3400939835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73180A4-B5CB-4438-9807-A807DC935636}"/>
              </a:ext>
            </a:extLst>
          </p:cNvPr>
          <p:cNvSpPr>
            <a:spLocks noGrp="1"/>
          </p:cNvSpPr>
          <p:nvPr>
            <p:ph type="dt" sz="half" idx="10"/>
          </p:nvPr>
        </p:nvSpPr>
        <p:spPr/>
        <p:txBody>
          <a:bodyPr/>
          <a:lstStyle/>
          <a:p>
            <a:fld id="{1E642061-B400-43E7-9C6F-6FB4599A3753}" type="datetime1">
              <a:rPr lang="en-CA" smtClean="0"/>
              <a:t>2024-06-13</a:t>
            </a:fld>
            <a:endParaRPr lang="en-CA"/>
          </a:p>
        </p:txBody>
      </p:sp>
      <p:sp>
        <p:nvSpPr>
          <p:cNvPr id="5" name="Footer Placeholder 4">
            <a:extLst>
              <a:ext uri="{FF2B5EF4-FFF2-40B4-BE49-F238E27FC236}">
                <a16:creationId xmlns:a16="http://schemas.microsoft.com/office/drawing/2014/main" id="{B954AB50-8E59-42AB-BAA5-BF04A84258E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A6F59B0-E71D-4704-A8B4-FF371B70CF9C}"/>
              </a:ext>
            </a:extLst>
          </p:cNvPr>
          <p:cNvSpPr>
            <a:spLocks noGrp="1"/>
          </p:cNvSpPr>
          <p:nvPr>
            <p:ph type="sldNum" sz="quarter" idx="12"/>
          </p:nvPr>
        </p:nvSpPr>
        <p:spPr/>
        <p:txBody>
          <a:bodyPr/>
          <a:lstStyle/>
          <a:p>
            <a:fld id="{E4379023-4D76-4C27-AF5B-F2F8EFE14B1F}" type="slidenum">
              <a:rPr lang="en-CA" smtClean="0"/>
              <a:t>‹#›</a:t>
            </a:fld>
            <a:endParaRPr lang="en-CA"/>
          </a:p>
        </p:txBody>
      </p:sp>
    </p:spTree>
    <p:extLst>
      <p:ext uri="{BB962C8B-B14F-4D97-AF65-F5344CB8AC3E}">
        <p14:creationId xmlns:p14="http://schemas.microsoft.com/office/powerpoint/2010/main" val="3752947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5822-3420-C3B0-2452-3544F80002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CE080-FFA5-0B31-A48E-A3BB773890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E73626-D423-25A0-688B-7B2A240F3715}"/>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5A4AA8A7-3837-791D-8870-15CAF3B53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FC41A-16D7-0A1F-1646-82A3D86171E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9285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30D9F-B06C-787E-63E7-4D8FA1811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E16FFA-578F-2D34-6BAF-3E10F94DFD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E9FC44-A906-716F-4C70-DCF7D6BDED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500F3B-337F-8646-4265-A8E860131359}"/>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6" name="Footer Placeholder 5">
            <a:extLst>
              <a:ext uri="{FF2B5EF4-FFF2-40B4-BE49-F238E27FC236}">
                <a16:creationId xmlns:a16="http://schemas.microsoft.com/office/drawing/2014/main" id="{6DC7D1BB-52A6-8D27-55F6-DCEC2BD764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989DA-406E-B9E7-65EF-73BEFBCCF0B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87563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B6A5-3B4D-8B26-29F7-D994A76A0A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0AB528-AE53-91A2-0917-B6F28E528B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23E3E-DC54-3253-2617-BA9CF6A64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085803-8FB0-719E-33D9-701D065B7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6327A5-3846-8693-890C-3DEB272323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DFB6BD-E400-4409-04D7-2F22B67860B8}"/>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8" name="Footer Placeholder 7">
            <a:extLst>
              <a:ext uri="{FF2B5EF4-FFF2-40B4-BE49-F238E27FC236}">
                <a16:creationId xmlns:a16="http://schemas.microsoft.com/office/drawing/2014/main" id="{C0B9ED74-F38D-F504-5215-52D83241C7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9F4862-395A-1779-279C-3C841B520503}"/>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681139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E14D-2A16-604E-199E-A43BC11B2C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37209A-0DD7-CA41-3B41-897A6793BB12}"/>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4" name="Footer Placeholder 3">
            <a:extLst>
              <a:ext uri="{FF2B5EF4-FFF2-40B4-BE49-F238E27FC236}">
                <a16:creationId xmlns:a16="http://schemas.microsoft.com/office/drawing/2014/main" id="{C715F745-730B-4269-CB28-E2B43EFE1C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9944EA-E6BA-BA0E-0786-A94905605CA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685917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342025-567A-771D-20A5-0A9D3618A9B8}"/>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3" name="Footer Placeholder 2">
            <a:extLst>
              <a:ext uri="{FF2B5EF4-FFF2-40B4-BE49-F238E27FC236}">
                <a16:creationId xmlns:a16="http://schemas.microsoft.com/office/drawing/2014/main" id="{2C5BEECB-8C30-20C3-3FF0-96A932556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6BF557-42A6-A888-3FED-95473370389F}"/>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86507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2E8F-4761-F6A9-4B89-A62176AA3B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91E63A-370C-01B2-8D3B-7164E6B83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BB8C3E-39DB-C343-2D8E-9718D913B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4EE4CB-9BC2-3F53-3B21-632815C3BF71}"/>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6" name="Footer Placeholder 5">
            <a:extLst>
              <a:ext uri="{FF2B5EF4-FFF2-40B4-BE49-F238E27FC236}">
                <a16:creationId xmlns:a16="http://schemas.microsoft.com/office/drawing/2014/main" id="{2798F3F1-0969-CBA9-10B0-D427BC273A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CD1EC-EF68-7391-5D10-36CEA15E20CB}"/>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61563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1C357-C477-4D8C-9F68-A6C61F4E1D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91B2BA-1921-B2C2-D3FD-998749C6D8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2AC1A1-EE24-6046-97EA-B66E83E6A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C6C492-CF9D-AE27-4F35-3D99793BEDE5}"/>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6" name="Footer Placeholder 5">
            <a:extLst>
              <a:ext uri="{FF2B5EF4-FFF2-40B4-BE49-F238E27FC236}">
                <a16:creationId xmlns:a16="http://schemas.microsoft.com/office/drawing/2014/main" id="{765BC03E-88B0-13ED-00ED-EDD60D28E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AD38CC-0AC2-06E5-6816-87EE29FCD132}"/>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74143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627C30-D851-ED2B-57E2-9F5C65A5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B1B72D-3792-34D4-B7D2-ED32B49FA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584BF3-3C4F-A164-8E35-3A732F5CC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F39DADBE-1479-F8B2-FB32-00958B9E34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E9A473-8E4C-DD32-5797-008611A80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DA4E-80C6-E64E-895E-EC4C8BAF3D0C}" type="slidenum">
              <a:rPr lang="en-US" smtClean="0"/>
              <a:t>‹#›</a:t>
            </a:fld>
            <a:endParaRPr lang="en-US"/>
          </a:p>
        </p:txBody>
      </p:sp>
    </p:spTree>
    <p:extLst>
      <p:ext uri="{BB962C8B-B14F-4D97-AF65-F5344CB8AC3E}">
        <p14:creationId xmlns:p14="http://schemas.microsoft.com/office/powerpoint/2010/main" val="155147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6D4E53-08BA-BE42-A02F-58E2BBD69C70}"/>
              </a:ext>
            </a:extLst>
          </p:cNvPr>
          <p:cNvPicPr>
            <a:picLocks noChangeAspect="1"/>
          </p:cNvPicPr>
          <p:nvPr userDrawn="1"/>
        </p:nvPicPr>
        <p:blipFill>
          <a:blip r:embed="rId16"/>
          <a:stretch>
            <a:fillRect/>
          </a:stretch>
        </p:blipFill>
        <p:spPr>
          <a:xfrm>
            <a:off x="-11792" y="8164"/>
            <a:ext cx="12179300" cy="6858000"/>
          </a:xfrm>
          <a:prstGeom prst="rect">
            <a:avLst/>
          </a:prstGeom>
        </p:spPr>
      </p:pic>
      <p:sp>
        <p:nvSpPr>
          <p:cNvPr id="2" name="Title Placeholder 1"/>
          <p:cNvSpPr>
            <a:spLocks noGrp="1"/>
          </p:cNvSpPr>
          <p:nvPr>
            <p:ph type="title"/>
          </p:nvPr>
        </p:nvSpPr>
        <p:spPr>
          <a:xfrm>
            <a:off x="421822" y="816430"/>
            <a:ext cx="10515600" cy="644978"/>
          </a:xfrm>
          <a:prstGeom prst="rect">
            <a:avLst/>
          </a:prstGeom>
        </p:spPr>
        <p:txBody>
          <a:bodyPr vert="horz" lIns="91440" tIns="45720" rIns="91440" bIns="45720" rtlCol="0" anchor="t" anchorCtr="0">
            <a:noAutofit/>
          </a:bodyPr>
          <a:lstStyle/>
          <a:p>
            <a:r>
              <a:rPr lang="en-US"/>
              <a:t>Click to edit Master title style</a:t>
            </a:r>
          </a:p>
        </p:txBody>
      </p:sp>
      <p:sp>
        <p:nvSpPr>
          <p:cNvPr id="6" name="Slide Number Placeholder 5"/>
          <p:cNvSpPr>
            <a:spLocks noGrp="1"/>
          </p:cNvSpPr>
          <p:nvPr>
            <p:ph type="sldNum" sz="quarter" idx="4"/>
          </p:nvPr>
        </p:nvSpPr>
        <p:spPr>
          <a:xfrm>
            <a:off x="9059636" y="6108471"/>
            <a:ext cx="2743200" cy="365125"/>
          </a:xfrm>
          <a:prstGeom prst="rect">
            <a:avLst/>
          </a:prstGeom>
        </p:spPr>
        <p:txBody>
          <a:bodyPr vert="horz" lIns="91440" tIns="45720" rIns="91440" bIns="45720" rtlCol="0" anchor="ctr"/>
          <a:lstStyle>
            <a:lvl1pPr algn="r">
              <a:defRPr sz="1200" baseline="0">
                <a:solidFill>
                  <a:schemeClr val="tx1"/>
                </a:solidFill>
              </a:defRPr>
            </a:lvl1pPr>
          </a:lstStyle>
          <a:p>
            <a:fld id="{A738FFEA-31A8-2A45-BE95-11B41D2245F5}" type="slidenum">
              <a:rPr lang="en-US" smtClean="0"/>
              <a:pPr/>
              <a:t>‹#›</a:t>
            </a:fld>
            <a:endParaRPr lang="en-US"/>
          </a:p>
        </p:txBody>
      </p:sp>
      <p:sp>
        <p:nvSpPr>
          <p:cNvPr id="10" name="Text Placeholder 9">
            <a:extLst>
              <a:ext uri="{FF2B5EF4-FFF2-40B4-BE49-F238E27FC236}">
                <a16:creationId xmlns:a16="http://schemas.microsoft.com/office/drawing/2014/main" id="{AF857D11-A882-A947-9FD3-680E8241CE37}"/>
              </a:ext>
            </a:extLst>
          </p:cNvPr>
          <p:cNvSpPr>
            <a:spLocks noGrp="1"/>
          </p:cNvSpPr>
          <p:nvPr>
            <p:ph type="body" idx="1"/>
          </p:nvPr>
        </p:nvSpPr>
        <p:spPr>
          <a:xfrm>
            <a:off x="838200" y="2687181"/>
            <a:ext cx="10099222" cy="19909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971719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hf hdr="0" ftr="0"/>
  <p:txStyles>
    <p:titleStyle>
      <a:lvl1pPr algn="l" defTabSz="914400" rtl="0" eaLnBrk="1" latinLnBrk="0" hangingPunct="1">
        <a:lnSpc>
          <a:spcPct val="90000"/>
        </a:lnSpc>
        <a:spcBef>
          <a:spcPct val="0"/>
        </a:spcBef>
        <a:buNone/>
        <a:defRPr sz="3800" b="1" i="0" kern="0" spc="100" baseline="0">
          <a:solidFill>
            <a:schemeClr val="tx1"/>
          </a:solidFill>
          <a:latin typeface="IvyPresto Display" panose="020B0404020101010102" pitchFamily="34" charset="0"/>
          <a:ea typeface="+mj-ea"/>
          <a:cs typeface="+mj-cs"/>
        </a:defRPr>
      </a:lvl1pPr>
    </p:titleStyle>
    <p:bodyStyle>
      <a:lvl1pPr marL="0" indent="0" algn="l" defTabSz="914400" rtl="0" eaLnBrk="1" latinLnBrk="0" hangingPunct="1">
        <a:lnSpc>
          <a:spcPts val="3000"/>
        </a:lnSpc>
        <a:spcBef>
          <a:spcPts val="1000"/>
        </a:spcBef>
        <a:buFontTx/>
        <a:buNone/>
        <a:defRPr sz="2500" kern="0" spc="100" baseline="0">
          <a:solidFill>
            <a:schemeClr val="tx1"/>
          </a:solidFill>
          <a:latin typeface="MuktaMahee Light" panose="020B0000000000000000" pitchFamily="34" charset="77"/>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4.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BEE7-80E2-0448-9E1A-D63240B995DD}"/>
              </a:ext>
            </a:extLst>
          </p:cNvPr>
          <p:cNvSpPr>
            <a:spLocks noGrp="1"/>
          </p:cNvSpPr>
          <p:nvPr>
            <p:ph type="ctrTitle"/>
          </p:nvPr>
        </p:nvSpPr>
        <p:spPr/>
        <p:txBody>
          <a:bodyPr/>
          <a:lstStyle/>
          <a:p>
            <a:r>
              <a:rPr lang="en-US" dirty="0"/>
              <a:t>History of Peer Support and Social Context</a:t>
            </a:r>
          </a:p>
        </p:txBody>
      </p:sp>
      <p:sp>
        <p:nvSpPr>
          <p:cNvPr id="3" name="Subtitle 2">
            <a:extLst>
              <a:ext uri="{FF2B5EF4-FFF2-40B4-BE49-F238E27FC236}">
                <a16:creationId xmlns:a16="http://schemas.microsoft.com/office/drawing/2014/main" id="{DB5FD151-569A-0141-BB33-3104DAAFC71A}"/>
              </a:ext>
            </a:extLst>
          </p:cNvPr>
          <p:cNvSpPr>
            <a:spLocks noGrp="1"/>
          </p:cNvSpPr>
          <p:nvPr>
            <p:ph type="subTitle" idx="1"/>
          </p:nvPr>
        </p:nvSpPr>
        <p:spPr/>
        <p:txBody>
          <a:bodyPr/>
          <a:lstStyle/>
          <a:p>
            <a:r>
              <a:rPr lang="en-US"/>
              <a:t>Module 3</a:t>
            </a:r>
          </a:p>
        </p:txBody>
      </p:sp>
      <p:sp>
        <p:nvSpPr>
          <p:cNvPr id="4" name="Date Placeholder 3">
            <a:extLst>
              <a:ext uri="{FF2B5EF4-FFF2-40B4-BE49-F238E27FC236}">
                <a16:creationId xmlns:a16="http://schemas.microsoft.com/office/drawing/2014/main" id="{C0F9B8B3-99D3-FE44-87C1-B4CDF9A97985}"/>
              </a:ext>
            </a:extLst>
          </p:cNvPr>
          <p:cNvSpPr>
            <a:spLocks noGrp="1"/>
          </p:cNvSpPr>
          <p:nvPr>
            <p:ph type="dt" sz="half" idx="10"/>
          </p:nvPr>
        </p:nvSpPr>
        <p:spPr/>
        <p:txBody>
          <a:bodyPr/>
          <a:lstStyle/>
          <a:p>
            <a:fld id="{EBB4A18E-A42A-B94D-8678-DBF90D6A87DE}" type="datetime4">
              <a:rPr lang="en-CA" smtClean="0"/>
              <a:t>June 13, 2024</a:t>
            </a:fld>
            <a:endParaRPr lang="en-US"/>
          </a:p>
        </p:txBody>
      </p:sp>
    </p:spTree>
    <p:extLst>
      <p:ext uri="{BB962C8B-B14F-4D97-AF65-F5344CB8AC3E}">
        <p14:creationId xmlns:p14="http://schemas.microsoft.com/office/powerpoint/2010/main" val="2735934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25FA23-F71C-7942-B676-467C1045EA39}"/>
              </a:ext>
            </a:extLst>
          </p:cNvPr>
          <p:cNvSpPr>
            <a:spLocks noGrp="1"/>
          </p:cNvSpPr>
          <p:nvPr>
            <p:ph type="dt" sz="half" idx="10"/>
          </p:nvPr>
        </p:nvSpPr>
        <p:spPr/>
        <p:txBody>
          <a:bodyPr/>
          <a:lstStyle/>
          <a:p>
            <a:fld id="{E26F2E13-0947-9641-AE04-1B3E5F3DDF72}" type="datetime4">
              <a:rPr lang="en-CA" smtClean="0"/>
              <a:t>June 13, 2024</a:t>
            </a:fld>
            <a:endParaRPr lang="en-US"/>
          </a:p>
        </p:txBody>
      </p:sp>
      <p:sp>
        <p:nvSpPr>
          <p:cNvPr id="3" name="Title 2">
            <a:extLst>
              <a:ext uri="{FF2B5EF4-FFF2-40B4-BE49-F238E27FC236}">
                <a16:creationId xmlns:a16="http://schemas.microsoft.com/office/drawing/2014/main" id="{71B03ADA-B42E-DD48-8A0D-781D7333D3DE}"/>
              </a:ext>
            </a:extLst>
          </p:cNvPr>
          <p:cNvSpPr>
            <a:spLocks noGrp="1"/>
          </p:cNvSpPr>
          <p:nvPr>
            <p:ph type="ctrTitle"/>
          </p:nvPr>
        </p:nvSpPr>
        <p:spPr>
          <a:xfrm>
            <a:off x="5774630" y="971032"/>
            <a:ext cx="5828436" cy="1803896"/>
          </a:xfrm>
        </p:spPr>
        <p:txBody>
          <a:bodyPr/>
          <a:lstStyle/>
          <a:p>
            <a:pPr>
              <a:lnSpc>
                <a:spcPct val="100000"/>
              </a:lnSpc>
            </a:pPr>
            <a:r>
              <a:rPr lang="en-US" sz="2000" b="1" dirty="0"/>
              <a:t>DETERMINANTS OF HEALTH</a:t>
            </a:r>
            <a:r>
              <a:rPr lang="en-US" sz="2000" dirty="0"/>
              <a:t>: are the broad range of personal, social, economic and environmental factors that determine individual and population health. </a:t>
            </a:r>
            <a:br>
              <a:rPr lang="en-US" sz="2000" dirty="0"/>
            </a:br>
            <a:br>
              <a:rPr lang="en-US" sz="2000" dirty="0"/>
            </a:br>
            <a:r>
              <a:rPr lang="en-US" sz="2000" b="1" dirty="0"/>
              <a:t>The main determinants of health include:</a:t>
            </a:r>
            <a:endParaRPr lang="en-US" sz="4400" dirty="0"/>
          </a:p>
        </p:txBody>
      </p:sp>
      <p:sp>
        <p:nvSpPr>
          <p:cNvPr id="4" name="Text Placeholder 3">
            <a:extLst>
              <a:ext uri="{FF2B5EF4-FFF2-40B4-BE49-F238E27FC236}">
                <a16:creationId xmlns:a16="http://schemas.microsoft.com/office/drawing/2014/main" id="{C5E3C391-B310-0342-8132-12913EAE365C}"/>
              </a:ext>
            </a:extLst>
          </p:cNvPr>
          <p:cNvSpPr>
            <a:spLocks noGrp="1"/>
          </p:cNvSpPr>
          <p:nvPr>
            <p:ph type="body" sz="quarter" idx="13"/>
          </p:nvPr>
        </p:nvSpPr>
        <p:spPr>
          <a:xfrm>
            <a:off x="5774630" y="3109595"/>
            <a:ext cx="6283426" cy="3203481"/>
          </a:xfrm>
        </p:spPr>
        <p:txBody>
          <a:bodyPr>
            <a:noAutofit/>
          </a:bodyPr>
          <a:lstStyle/>
          <a:p>
            <a:r>
              <a:rPr lang="en-US" sz="1800" dirty="0">
                <a:latin typeface="IvyPresto Text" panose="020B0404020101010102"/>
              </a:rPr>
              <a:t>Income and social status</a:t>
            </a:r>
          </a:p>
          <a:p>
            <a:r>
              <a:rPr lang="en-US" sz="1800" dirty="0">
                <a:latin typeface="IvyPresto Text" panose="020B0404020101010102"/>
              </a:rPr>
              <a:t>Employment and working conditions</a:t>
            </a:r>
          </a:p>
          <a:p>
            <a:r>
              <a:rPr lang="en-US" sz="1800" dirty="0">
                <a:latin typeface="IvyPresto Text" panose="020B0404020101010102"/>
              </a:rPr>
              <a:t>Education and literacy</a:t>
            </a:r>
          </a:p>
          <a:p>
            <a:r>
              <a:rPr lang="en-US" sz="1800" dirty="0">
                <a:latin typeface="IvyPresto Text" panose="020B0404020101010102"/>
              </a:rPr>
              <a:t>Childhood experiences</a:t>
            </a:r>
          </a:p>
          <a:p>
            <a:r>
              <a:rPr lang="en-US" sz="1800" dirty="0">
                <a:latin typeface="IvyPresto Text" panose="020B0404020101010102"/>
              </a:rPr>
              <a:t>Physical environments</a:t>
            </a:r>
          </a:p>
          <a:p>
            <a:r>
              <a:rPr lang="en-US" sz="1800" dirty="0">
                <a:latin typeface="IvyPresto Text" panose="020B0404020101010102"/>
              </a:rPr>
              <a:t>Social supports and coping skills</a:t>
            </a:r>
          </a:p>
          <a:p>
            <a:r>
              <a:rPr lang="en-US" sz="1800" dirty="0">
                <a:latin typeface="IvyPresto Text" panose="020B0404020101010102"/>
              </a:rPr>
              <a:t>Healthy </a:t>
            </a:r>
            <a:r>
              <a:rPr lang="en-US" sz="1800" dirty="0" err="1">
                <a:latin typeface="IvyPresto Text" panose="020B0404020101010102"/>
              </a:rPr>
              <a:t>behaviours</a:t>
            </a:r>
            <a:endParaRPr lang="en-US" sz="1800" dirty="0">
              <a:latin typeface="IvyPresto Text" panose="020B0404020101010102"/>
            </a:endParaRPr>
          </a:p>
          <a:p>
            <a:r>
              <a:rPr lang="en-US" sz="1800" dirty="0">
                <a:latin typeface="IvyPresto Text" panose="020B0404020101010102"/>
              </a:rPr>
              <a:t>Access to health services</a:t>
            </a:r>
          </a:p>
          <a:p>
            <a:r>
              <a:rPr lang="en-US" sz="1800" dirty="0">
                <a:latin typeface="IvyPresto Text" panose="020B0404020101010102"/>
              </a:rPr>
              <a:t>Biology and genetic endowment</a:t>
            </a:r>
          </a:p>
          <a:p>
            <a:r>
              <a:rPr lang="en-US" sz="1800" dirty="0">
                <a:latin typeface="IvyPresto Text" panose="020B0404020101010102"/>
              </a:rPr>
              <a:t>Gender/sexism</a:t>
            </a:r>
          </a:p>
          <a:p>
            <a:r>
              <a:rPr lang="en-US" sz="1800" dirty="0">
                <a:latin typeface="IvyPresto Text" panose="020B0404020101010102"/>
              </a:rPr>
              <a:t>Culture</a:t>
            </a:r>
          </a:p>
          <a:p>
            <a:r>
              <a:rPr lang="en-US" sz="1800" dirty="0">
                <a:latin typeface="IvyPresto Text" panose="020B0404020101010102"/>
              </a:rPr>
              <a:t>Race/racism</a:t>
            </a:r>
          </a:p>
        </p:txBody>
      </p:sp>
      <p:sp>
        <p:nvSpPr>
          <p:cNvPr id="6" name="Slide Number Placeholder 5">
            <a:extLst>
              <a:ext uri="{FF2B5EF4-FFF2-40B4-BE49-F238E27FC236}">
                <a16:creationId xmlns:a16="http://schemas.microsoft.com/office/drawing/2014/main" id="{D630D16B-B59D-BA4E-B601-14D5BEA10A38}"/>
              </a:ext>
            </a:extLst>
          </p:cNvPr>
          <p:cNvSpPr>
            <a:spLocks noGrp="1"/>
          </p:cNvSpPr>
          <p:nvPr>
            <p:ph type="sldNum" sz="quarter" idx="12"/>
          </p:nvPr>
        </p:nvSpPr>
        <p:spPr/>
        <p:txBody>
          <a:bodyPr/>
          <a:lstStyle/>
          <a:p>
            <a:fld id="{A738FFEA-31A8-2A45-BE95-11B41D2245F5}" type="slidenum">
              <a:rPr lang="en-US" smtClean="0"/>
              <a:pPr/>
              <a:t>10</a:t>
            </a:fld>
            <a:endParaRPr lang="en-US"/>
          </a:p>
        </p:txBody>
      </p:sp>
    </p:spTree>
    <p:extLst>
      <p:ext uri="{BB962C8B-B14F-4D97-AF65-F5344CB8AC3E}">
        <p14:creationId xmlns:p14="http://schemas.microsoft.com/office/powerpoint/2010/main" val="286272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Social Determinants of Health</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p:txBody>
          <a:bodyPr/>
          <a:lstStyle/>
          <a:p>
            <a:r>
              <a:rPr lang="en-US"/>
              <a:t>Module 3 – History of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11</a:t>
            </a:fld>
            <a:endParaRPr lang="en-US"/>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2113736"/>
            <a:ext cx="11353282" cy="2165147"/>
          </a:xfrm>
        </p:spPr>
        <p:txBody>
          <a:bodyPr/>
          <a:lstStyle/>
          <a:p>
            <a:pPr algn="l"/>
            <a:r>
              <a:rPr lang="en-US" sz="2000" dirty="0"/>
              <a:t>Refers to a specific group of social and economic factors within the broader determinants of health. </a:t>
            </a:r>
          </a:p>
          <a:p>
            <a:pPr algn="l"/>
            <a:endParaRPr lang="en-US" sz="2000" dirty="0"/>
          </a:p>
          <a:p>
            <a:pPr algn="l"/>
            <a:r>
              <a:rPr lang="en-US" sz="2000" dirty="0"/>
              <a:t>These relate to an individual's place in society, such as income, education or employment. </a:t>
            </a:r>
          </a:p>
          <a:p>
            <a:pPr algn="l"/>
            <a:endParaRPr lang="en-US" sz="2000" dirty="0"/>
          </a:p>
          <a:p>
            <a:pPr algn="l"/>
            <a:r>
              <a:rPr lang="en-US" sz="2000" dirty="0"/>
              <a:t>Experiences of discrimination, racism and historical trauma are important social determinants of health for certain groups such as Indigenous Peoples, LGBTQ2S+ and Black Canadians.</a:t>
            </a:r>
          </a:p>
        </p:txBody>
      </p:sp>
    </p:spTree>
    <p:extLst>
      <p:ext uri="{BB962C8B-B14F-4D97-AF65-F5344CB8AC3E}">
        <p14:creationId xmlns:p14="http://schemas.microsoft.com/office/powerpoint/2010/main" val="3728850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25FA23-F71C-7942-B676-467C1045EA39}"/>
              </a:ext>
            </a:extLst>
          </p:cNvPr>
          <p:cNvSpPr>
            <a:spLocks noGrp="1"/>
          </p:cNvSpPr>
          <p:nvPr>
            <p:ph type="dt" sz="half" idx="10"/>
          </p:nvPr>
        </p:nvSpPr>
        <p:spPr/>
        <p:txBody>
          <a:bodyPr/>
          <a:lstStyle/>
          <a:p>
            <a:fld id="{E26F2E13-0947-9641-AE04-1B3E5F3DDF72}" type="datetime4">
              <a:rPr lang="en-CA" smtClean="0"/>
              <a:t>June 13, 2024</a:t>
            </a:fld>
            <a:endParaRPr lang="en-US"/>
          </a:p>
        </p:txBody>
      </p:sp>
      <p:sp>
        <p:nvSpPr>
          <p:cNvPr id="3" name="Title 2">
            <a:extLst>
              <a:ext uri="{FF2B5EF4-FFF2-40B4-BE49-F238E27FC236}">
                <a16:creationId xmlns:a16="http://schemas.microsoft.com/office/drawing/2014/main" id="{71B03ADA-B42E-DD48-8A0D-781D7333D3DE}"/>
              </a:ext>
            </a:extLst>
          </p:cNvPr>
          <p:cNvSpPr>
            <a:spLocks noGrp="1"/>
          </p:cNvSpPr>
          <p:nvPr>
            <p:ph type="ctrTitle"/>
          </p:nvPr>
        </p:nvSpPr>
        <p:spPr>
          <a:xfrm>
            <a:off x="5774630" y="1910991"/>
            <a:ext cx="6212436" cy="708641"/>
          </a:xfrm>
        </p:spPr>
        <p:txBody>
          <a:bodyPr anchor="t" anchorCtr="0"/>
          <a:lstStyle/>
          <a:p>
            <a:pPr>
              <a:lnSpc>
                <a:spcPct val="100000"/>
              </a:lnSpc>
            </a:pPr>
            <a:r>
              <a:rPr lang="en-CA" sz="2000" b="1" dirty="0"/>
              <a:t>Considering that definition, which of these are social determinants of health? </a:t>
            </a:r>
            <a:br>
              <a:rPr lang="en-CA" sz="1100" dirty="0"/>
            </a:br>
            <a:br>
              <a:rPr lang="en-US" dirty="0"/>
            </a:br>
            <a:endParaRPr lang="en-US" dirty="0"/>
          </a:p>
        </p:txBody>
      </p:sp>
      <p:sp>
        <p:nvSpPr>
          <p:cNvPr id="5" name="Subtitle 4">
            <a:extLst>
              <a:ext uri="{FF2B5EF4-FFF2-40B4-BE49-F238E27FC236}">
                <a16:creationId xmlns:a16="http://schemas.microsoft.com/office/drawing/2014/main" id="{F81BD501-69CC-C048-A991-092A931F0A22}"/>
              </a:ext>
            </a:extLst>
          </p:cNvPr>
          <p:cNvSpPr>
            <a:spLocks noGrp="1"/>
          </p:cNvSpPr>
          <p:nvPr>
            <p:ph type="subTitle" idx="1"/>
          </p:nvPr>
        </p:nvSpPr>
        <p:spPr>
          <a:xfrm>
            <a:off x="5703640" y="188396"/>
            <a:ext cx="5578065" cy="347929"/>
          </a:xfrm>
        </p:spPr>
        <p:txBody>
          <a:bodyPr/>
          <a:lstStyle/>
          <a:p>
            <a:r>
              <a:rPr lang="en-US" dirty="0"/>
              <a:t>Module 3 – History of Peer Support</a:t>
            </a:r>
          </a:p>
        </p:txBody>
      </p:sp>
      <p:sp>
        <p:nvSpPr>
          <p:cNvPr id="6" name="Slide Number Placeholder 5">
            <a:extLst>
              <a:ext uri="{FF2B5EF4-FFF2-40B4-BE49-F238E27FC236}">
                <a16:creationId xmlns:a16="http://schemas.microsoft.com/office/drawing/2014/main" id="{D630D16B-B59D-BA4E-B601-14D5BEA10A38}"/>
              </a:ext>
            </a:extLst>
          </p:cNvPr>
          <p:cNvSpPr>
            <a:spLocks noGrp="1"/>
          </p:cNvSpPr>
          <p:nvPr>
            <p:ph type="sldNum" sz="quarter" idx="12"/>
          </p:nvPr>
        </p:nvSpPr>
        <p:spPr/>
        <p:txBody>
          <a:bodyPr/>
          <a:lstStyle/>
          <a:p>
            <a:fld id="{A738FFEA-31A8-2A45-BE95-11B41D2245F5}" type="slidenum">
              <a:rPr lang="en-US" smtClean="0"/>
              <a:pPr/>
              <a:t>12</a:t>
            </a:fld>
            <a:endParaRPr lang="en-US"/>
          </a:p>
        </p:txBody>
      </p:sp>
      <p:sp>
        <p:nvSpPr>
          <p:cNvPr id="10" name="Text Placeholder 3">
            <a:extLst>
              <a:ext uri="{FF2B5EF4-FFF2-40B4-BE49-F238E27FC236}">
                <a16:creationId xmlns:a16="http://schemas.microsoft.com/office/drawing/2014/main" id="{B5DA2916-984D-38C2-3D5A-46AB79365EDF}"/>
              </a:ext>
            </a:extLst>
          </p:cNvPr>
          <p:cNvSpPr>
            <a:spLocks noGrp="1"/>
          </p:cNvSpPr>
          <p:nvPr>
            <p:ph type="body" sz="quarter" idx="13"/>
          </p:nvPr>
        </p:nvSpPr>
        <p:spPr>
          <a:xfrm>
            <a:off x="5774630" y="3109595"/>
            <a:ext cx="6283426" cy="3203481"/>
          </a:xfrm>
        </p:spPr>
        <p:txBody>
          <a:bodyPr>
            <a:noAutofit/>
          </a:bodyPr>
          <a:lstStyle/>
          <a:p>
            <a:r>
              <a:rPr lang="en-US" sz="1800" dirty="0">
                <a:latin typeface="IvyPresto Text" panose="020B0404020101010102"/>
              </a:rPr>
              <a:t>Income and social status</a:t>
            </a:r>
          </a:p>
          <a:p>
            <a:r>
              <a:rPr lang="en-US" sz="1800" dirty="0">
                <a:latin typeface="IvyPresto Text" panose="020B0404020101010102"/>
              </a:rPr>
              <a:t>Employment and working conditions</a:t>
            </a:r>
          </a:p>
          <a:p>
            <a:r>
              <a:rPr lang="en-US" sz="1800" dirty="0">
                <a:latin typeface="IvyPresto Text" panose="020B0404020101010102"/>
              </a:rPr>
              <a:t>Education and literacy</a:t>
            </a:r>
          </a:p>
          <a:p>
            <a:r>
              <a:rPr lang="en-US" sz="1800" dirty="0">
                <a:latin typeface="IvyPresto Text" panose="020B0404020101010102"/>
              </a:rPr>
              <a:t>Childhood experiences</a:t>
            </a:r>
          </a:p>
          <a:p>
            <a:r>
              <a:rPr lang="en-US" sz="1800" dirty="0">
                <a:latin typeface="IvyPresto Text" panose="020B0404020101010102"/>
              </a:rPr>
              <a:t>Physical environments</a:t>
            </a:r>
          </a:p>
          <a:p>
            <a:r>
              <a:rPr lang="en-US" sz="1800" dirty="0">
                <a:latin typeface="IvyPresto Text" panose="020B0404020101010102"/>
              </a:rPr>
              <a:t>Social supports and coping skills</a:t>
            </a:r>
          </a:p>
          <a:p>
            <a:r>
              <a:rPr lang="en-US" sz="1800" dirty="0">
                <a:latin typeface="IvyPresto Text" panose="020B0404020101010102"/>
              </a:rPr>
              <a:t>Healthy </a:t>
            </a:r>
            <a:r>
              <a:rPr lang="en-US" sz="1800" dirty="0" err="1">
                <a:latin typeface="IvyPresto Text" panose="020B0404020101010102"/>
              </a:rPr>
              <a:t>behaviours</a:t>
            </a:r>
            <a:endParaRPr lang="en-US" sz="1800" dirty="0">
              <a:latin typeface="IvyPresto Text" panose="020B0404020101010102"/>
            </a:endParaRPr>
          </a:p>
          <a:p>
            <a:r>
              <a:rPr lang="en-US" sz="1800" dirty="0">
                <a:latin typeface="IvyPresto Text" panose="020B0404020101010102"/>
              </a:rPr>
              <a:t>Access to health services</a:t>
            </a:r>
          </a:p>
          <a:p>
            <a:r>
              <a:rPr lang="en-US" sz="1800" dirty="0">
                <a:latin typeface="IvyPresto Text" panose="020B0404020101010102"/>
              </a:rPr>
              <a:t>Biology and genetic endowment</a:t>
            </a:r>
          </a:p>
          <a:p>
            <a:r>
              <a:rPr lang="en-US" sz="1800" dirty="0">
                <a:latin typeface="IvyPresto Text" panose="020B0404020101010102"/>
              </a:rPr>
              <a:t>Gender/sexism</a:t>
            </a:r>
          </a:p>
          <a:p>
            <a:r>
              <a:rPr lang="en-US" sz="1800" dirty="0">
                <a:latin typeface="IvyPresto Text" panose="020B0404020101010102"/>
              </a:rPr>
              <a:t>Culture</a:t>
            </a:r>
          </a:p>
          <a:p>
            <a:r>
              <a:rPr lang="en-US" sz="1800" dirty="0">
                <a:latin typeface="IvyPresto Text" panose="020B0404020101010102"/>
              </a:rPr>
              <a:t>Race/racism</a:t>
            </a:r>
          </a:p>
        </p:txBody>
      </p:sp>
    </p:spTree>
    <p:extLst>
      <p:ext uri="{BB962C8B-B14F-4D97-AF65-F5344CB8AC3E}">
        <p14:creationId xmlns:p14="http://schemas.microsoft.com/office/powerpoint/2010/main" val="211857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25FA23-F71C-7942-B676-467C1045EA39}"/>
              </a:ext>
            </a:extLst>
          </p:cNvPr>
          <p:cNvSpPr>
            <a:spLocks noGrp="1"/>
          </p:cNvSpPr>
          <p:nvPr>
            <p:ph type="dt" sz="half" idx="10"/>
          </p:nvPr>
        </p:nvSpPr>
        <p:spPr/>
        <p:txBody>
          <a:bodyPr/>
          <a:lstStyle/>
          <a:p>
            <a:fld id="{E26F2E13-0947-9641-AE04-1B3E5F3DDF72}" type="datetime4">
              <a:rPr lang="en-CA" smtClean="0"/>
              <a:t>June 13, 2024</a:t>
            </a:fld>
            <a:endParaRPr lang="en-US"/>
          </a:p>
        </p:txBody>
      </p:sp>
      <p:sp>
        <p:nvSpPr>
          <p:cNvPr id="3" name="Title 2">
            <a:extLst>
              <a:ext uri="{FF2B5EF4-FFF2-40B4-BE49-F238E27FC236}">
                <a16:creationId xmlns:a16="http://schemas.microsoft.com/office/drawing/2014/main" id="{71B03ADA-B42E-DD48-8A0D-781D7333D3DE}"/>
              </a:ext>
            </a:extLst>
          </p:cNvPr>
          <p:cNvSpPr>
            <a:spLocks noGrp="1"/>
          </p:cNvSpPr>
          <p:nvPr>
            <p:ph type="ctrTitle"/>
          </p:nvPr>
        </p:nvSpPr>
        <p:spPr>
          <a:xfrm>
            <a:off x="5774630" y="1532239"/>
            <a:ext cx="6283426" cy="1087394"/>
          </a:xfrm>
        </p:spPr>
        <p:txBody>
          <a:bodyPr anchor="t" anchorCtr="0"/>
          <a:lstStyle/>
          <a:p>
            <a:pPr>
              <a:lnSpc>
                <a:spcPct val="100000"/>
              </a:lnSpc>
            </a:pPr>
            <a:r>
              <a:rPr lang="en-CA" sz="2000" b="1" dirty="0"/>
              <a:t>Which experiences do we share? </a:t>
            </a:r>
            <a:br>
              <a:rPr lang="en-CA" sz="2000" b="1" dirty="0"/>
            </a:br>
            <a:r>
              <a:rPr lang="en-CA" sz="2000" b="1" dirty="0"/>
              <a:t>Where do we differ? </a:t>
            </a:r>
            <a:br>
              <a:rPr lang="en-CA" sz="2000" b="1" dirty="0"/>
            </a:br>
            <a:r>
              <a:rPr lang="en-CA" sz="2000" b="1" dirty="0"/>
              <a:t>How have these determinants impacted us?</a:t>
            </a:r>
            <a:br>
              <a:rPr lang="en-CA" sz="1100" dirty="0"/>
            </a:br>
            <a:br>
              <a:rPr lang="en-US" dirty="0"/>
            </a:br>
            <a:endParaRPr lang="en-US" dirty="0"/>
          </a:p>
        </p:txBody>
      </p:sp>
      <p:sp>
        <p:nvSpPr>
          <p:cNvPr id="5" name="Subtitle 4">
            <a:extLst>
              <a:ext uri="{FF2B5EF4-FFF2-40B4-BE49-F238E27FC236}">
                <a16:creationId xmlns:a16="http://schemas.microsoft.com/office/drawing/2014/main" id="{F81BD501-69CC-C048-A991-092A931F0A22}"/>
              </a:ext>
            </a:extLst>
          </p:cNvPr>
          <p:cNvSpPr>
            <a:spLocks noGrp="1"/>
          </p:cNvSpPr>
          <p:nvPr>
            <p:ph type="subTitle" idx="1"/>
          </p:nvPr>
        </p:nvSpPr>
        <p:spPr>
          <a:xfrm>
            <a:off x="5703640" y="188396"/>
            <a:ext cx="5578065" cy="347929"/>
          </a:xfrm>
        </p:spPr>
        <p:txBody>
          <a:bodyPr/>
          <a:lstStyle/>
          <a:p>
            <a:r>
              <a:rPr lang="en-US" dirty="0"/>
              <a:t>Module 3 – History of Peer Support</a:t>
            </a:r>
          </a:p>
        </p:txBody>
      </p:sp>
      <p:sp>
        <p:nvSpPr>
          <p:cNvPr id="6" name="Slide Number Placeholder 5">
            <a:extLst>
              <a:ext uri="{FF2B5EF4-FFF2-40B4-BE49-F238E27FC236}">
                <a16:creationId xmlns:a16="http://schemas.microsoft.com/office/drawing/2014/main" id="{D630D16B-B59D-BA4E-B601-14D5BEA10A38}"/>
              </a:ext>
            </a:extLst>
          </p:cNvPr>
          <p:cNvSpPr>
            <a:spLocks noGrp="1"/>
          </p:cNvSpPr>
          <p:nvPr>
            <p:ph type="sldNum" sz="quarter" idx="12"/>
          </p:nvPr>
        </p:nvSpPr>
        <p:spPr/>
        <p:txBody>
          <a:bodyPr/>
          <a:lstStyle/>
          <a:p>
            <a:fld id="{A738FFEA-31A8-2A45-BE95-11B41D2245F5}" type="slidenum">
              <a:rPr lang="en-US" smtClean="0"/>
              <a:pPr/>
              <a:t>13</a:t>
            </a:fld>
            <a:endParaRPr lang="en-US"/>
          </a:p>
        </p:txBody>
      </p:sp>
      <p:sp>
        <p:nvSpPr>
          <p:cNvPr id="10" name="Text Placeholder 3">
            <a:extLst>
              <a:ext uri="{FF2B5EF4-FFF2-40B4-BE49-F238E27FC236}">
                <a16:creationId xmlns:a16="http://schemas.microsoft.com/office/drawing/2014/main" id="{B5DA2916-984D-38C2-3D5A-46AB79365EDF}"/>
              </a:ext>
            </a:extLst>
          </p:cNvPr>
          <p:cNvSpPr>
            <a:spLocks noGrp="1"/>
          </p:cNvSpPr>
          <p:nvPr>
            <p:ph type="body" sz="quarter" idx="13"/>
          </p:nvPr>
        </p:nvSpPr>
        <p:spPr>
          <a:xfrm>
            <a:off x="5774630" y="3109595"/>
            <a:ext cx="6283426" cy="3203481"/>
          </a:xfrm>
        </p:spPr>
        <p:txBody>
          <a:bodyPr>
            <a:noAutofit/>
          </a:bodyPr>
          <a:lstStyle/>
          <a:p>
            <a:r>
              <a:rPr lang="en-US" sz="1800" dirty="0">
                <a:latin typeface="IvyPresto Text" panose="020B0404020101010102"/>
              </a:rPr>
              <a:t>Income and social status</a:t>
            </a:r>
          </a:p>
          <a:p>
            <a:r>
              <a:rPr lang="en-US" sz="1800" dirty="0">
                <a:latin typeface="IvyPresto Text" panose="020B0404020101010102"/>
              </a:rPr>
              <a:t>Employment and working conditions</a:t>
            </a:r>
          </a:p>
          <a:p>
            <a:r>
              <a:rPr lang="en-US" sz="1800" dirty="0">
                <a:latin typeface="IvyPresto Text" panose="020B0404020101010102"/>
              </a:rPr>
              <a:t>Education and literacy</a:t>
            </a:r>
          </a:p>
          <a:p>
            <a:r>
              <a:rPr lang="en-US" sz="1800" dirty="0">
                <a:latin typeface="IvyPresto Text" panose="020B0404020101010102"/>
              </a:rPr>
              <a:t>Childhood experiences</a:t>
            </a:r>
          </a:p>
          <a:p>
            <a:r>
              <a:rPr lang="en-US" sz="1800" dirty="0">
                <a:latin typeface="IvyPresto Text" panose="020B0404020101010102"/>
              </a:rPr>
              <a:t>Physical environments</a:t>
            </a:r>
          </a:p>
          <a:p>
            <a:r>
              <a:rPr lang="en-US" sz="1800" dirty="0">
                <a:latin typeface="IvyPresto Text" panose="020B0404020101010102"/>
              </a:rPr>
              <a:t>Social supports and coping skills</a:t>
            </a:r>
          </a:p>
          <a:p>
            <a:r>
              <a:rPr lang="en-US" sz="1800" dirty="0">
                <a:latin typeface="IvyPresto Text" panose="020B0404020101010102"/>
              </a:rPr>
              <a:t>Healthy </a:t>
            </a:r>
            <a:r>
              <a:rPr lang="en-US" sz="1800" dirty="0" err="1">
                <a:latin typeface="IvyPresto Text" panose="020B0404020101010102"/>
              </a:rPr>
              <a:t>behaviours</a:t>
            </a:r>
            <a:endParaRPr lang="en-US" sz="1800" dirty="0">
              <a:latin typeface="IvyPresto Text" panose="020B0404020101010102"/>
            </a:endParaRPr>
          </a:p>
          <a:p>
            <a:r>
              <a:rPr lang="en-US" sz="1800" dirty="0">
                <a:latin typeface="IvyPresto Text" panose="020B0404020101010102"/>
              </a:rPr>
              <a:t>Access to health services</a:t>
            </a:r>
          </a:p>
          <a:p>
            <a:r>
              <a:rPr lang="en-US" sz="1800" dirty="0">
                <a:latin typeface="IvyPresto Text" panose="020B0404020101010102"/>
              </a:rPr>
              <a:t>Biology and genetic endowment</a:t>
            </a:r>
          </a:p>
          <a:p>
            <a:r>
              <a:rPr lang="en-US" sz="1800" dirty="0">
                <a:latin typeface="IvyPresto Text" panose="020B0404020101010102"/>
              </a:rPr>
              <a:t>Gender/sexism</a:t>
            </a:r>
          </a:p>
          <a:p>
            <a:r>
              <a:rPr lang="en-US" sz="1800" dirty="0">
                <a:latin typeface="IvyPresto Text" panose="020B0404020101010102"/>
              </a:rPr>
              <a:t>Culture</a:t>
            </a:r>
          </a:p>
          <a:p>
            <a:r>
              <a:rPr lang="en-US" sz="1800" dirty="0">
                <a:latin typeface="IvyPresto Text" panose="020B0404020101010102"/>
              </a:rPr>
              <a:t>Race/racism</a:t>
            </a:r>
          </a:p>
        </p:txBody>
      </p:sp>
    </p:spTree>
    <p:extLst>
      <p:ext uri="{BB962C8B-B14F-4D97-AF65-F5344CB8AC3E}">
        <p14:creationId xmlns:p14="http://schemas.microsoft.com/office/powerpoint/2010/main" val="2168429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530421"/>
          </a:xfrm>
        </p:spPr>
        <p:txBody>
          <a:bodyPr/>
          <a:lstStyle/>
          <a:p>
            <a:r>
              <a:rPr lang="en-US" dirty="0"/>
              <a:t>Module 3 – History of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14</a:t>
            </a:fld>
            <a:endParaRPr lang="en-US"/>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30960" y="1498693"/>
            <a:ext cx="11493310" cy="4383123"/>
          </a:xfrm>
        </p:spPr>
        <p:txBody>
          <a:bodyPr/>
          <a:lstStyle/>
          <a:p>
            <a:pPr marL="0" indent="0" algn="l">
              <a:buNone/>
            </a:pPr>
            <a:r>
              <a:rPr lang="en-CA" sz="2000" b="1" dirty="0"/>
              <a:t>Health inequalities </a:t>
            </a:r>
            <a:r>
              <a:rPr lang="en-CA" sz="2000" dirty="0"/>
              <a:t>are differences in the health status of individuals and groups. These differences can be due to your genes and the choices you make. For example, whether you exercise or drink alcohol. However, the social determinants of health can also have an important influence on health. For example, Canadians with higher incomes are often healthier than those with lower incomes.</a:t>
            </a:r>
          </a:p>
          <a:p>
            <a:pPr marL="0" indent="0" algn="l">
              <a:buNone/>
            </a:pPr>
            <a:endParaRPr lang="en-CA" sz="2000" dirty="0"/>
          </a:p>
          <a:p>
            <a:pPr marL="0" indent="0" algn="l">
              <a:buNone/>
            </a:pPr>
            <a:r>
              <a:rPr lang="en-CA" sz="2000" b="1" dirty="0"/>
              <a:t>Health inequity</a:t>
            </a:r>
            <a:r>
              <a:rPr lang="en-CA" sz="2000" dirty="0"/>
              <a:t> refers to health inequalities that are unfair or unjust and modifiable. For example, Canadians who live in remote or northern regions do not have the same access to nutritious foods such as fruits and vegetables as other Canadians.</a:t>
            </a:r>
          </a:p>
          <a:p>
            <a:pPr marL="0" indent="0" algn="l">
              <a:buNone/>
            </a:pPr>
            <a:endParaRPr lang="en-CA" sz="2000" dirty="0"/>
          </a:p>
          <a:p>
            <a:pPr marL="0" indent="0" algn="l">
              <a:buNone/>
            </a:pPr>
            <a:r>
              <a:rPr lang="en-CA" sz="2000" b="1" dirty="0"/>
              <a:t>Health equity</a:t>
            </a:r>
            <a:r>
              <a:rPr lang="en-CA" sz="2000" dirty="0"/>
              <a:t> is the absence of unfair systems and policies that cause health inequalities. Health equity seeks to reduce inequalities and increase access to opportunities and conditions conducive to health for all.</a:t>
            </a:r>
          </a:p>
        </p:txBody>
      </p:sp>
    </p:spTree>
    <p:extLst>
      <p:ext uri="{BB962C8B-B14F-4D97-AF65-F5344CB8AC3E}">
        <p14:creationId xmlns:p14="http://schemas.microsoft.com/office/powerpoint/2010/main" val="4178281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descr="Graphical user interface, website&#10;&#10;Description automatically generated">
            <a:extLst>
              <a:ext uri="{FF2B5EF4-FFF2-40B4-BE49-F238E27FC236}">
                <a16:creationId xmlns:a16="http://schemas.microsoft.com/office/drawing/2014/main" id="{61040B77-1777-E142-81F1-26891D8D745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2" name="Slide Number Placeholder 1">
            <a:extLst>
              <a:ext uri="{FF2B5EF4-FFF2-40B4-BE49-F238E27FC236}">
                <a16:creationId xmlns:a16="http://schemas.microsoft.com/office/drawing/2014/main" id="{1493B24C-6036-46FC-A3C3-05A26779198A}"/>
              </a:ext>
            </a:extLst>
          </p:cNvPr>
          <p:cNvSpPr>
            <a:spLocks noGrp="1"/>
          </p:cNvSpPr>
          <p:nvPr>
            <p:ph type="sldNum" sz="quarter" idx="12"/>
          </p:nvPr>
        </p:nvSpPr>
        <p:spPr/>
        <p:txBody>
          <a:bodyPr/>
          <a:lstStyle/>
          <a:p>
            <a:fld id="{4D92EB4B-722A-417A-874E-D077DFB80C4E}" type="slidenum">
              <a:rPr lang="en-CA" smtClean="0"/>
              <a:t>15</a:t>
            </a:fld>
            <a:endParaRPr lang="en-CA"/>
          </a:p>
        </p:txBody>
      </p:sp>
    </p:spTree>
    <p:extLst>
      <p:ext uri="{BB962C8B-B14F-4D97-AF65-F5344CB8AC3E}">
        <p14:creationId xmlns:p14="http://schemas.microsoft.com/office/powerpoint/2010/main" val="2183481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A97CB2A-86B0-444B-AACB-1BDEFC714072}"/>
              </a:ext>
            </a:extLst>
          </p:cNvPr>
          <p:cNvPicPr>
            <a:picLocks noGrp="1" noChangeAspect="1"/>
          </p:cNvPicPr>
          <p:nvPr>
            <p:ph type="pic" sz="quarter" idx="15"/>
          </p:nvPr>
        </p:nvPicPr>
        <p:blipFill>
          <a:blip r:embed="rId3"/>
          <a:srcRect t="7802" b="7802"/>
          <a:stretch>
            <a:fillRect/>
          </a:stretch>
        </p:blipFill>
        <p:spPr/>
      </p:pic>
      <p:sp>
        <p:nvSpPr>
          <p:cNvPr id="3" name="Picture Placeholder 2">
            <a:extLst>
              <a:ext uri="{FF2B5EF4-FFF2-40B4-BE49-F238E27FC236}">
                <a16:creationId xmlns:a16="http://schemas.microsoft.com/office/drawing/2014/main" id="{B028EA7C-BDE9-3540-B19D-7173393CB931}"/>
              </a:ext>
            </a:extLst>
          </p:cNvPr>
          <p:cNvSpPr>
            <a:spLocks noGrp="1"/>
          </p:cNvSpPr>
          <p:nvPr>
            <p:ph type="pic" sz="quarter" idx="17"/>
          </p:nvPr>
        </p:nvSpPr>
        <p:spPr/>
        <p:txBody>
          <a:bodyPr/>
          <a:lstStyle/>
          <a:p>
            <a:endParaRPr lang="en-CA" dirty="0">
              <a:latin typeface="IvyPresto Text" panose="020B0404020101010102"/>
            </a:endParaRPr>
          </a:p>
        </p:txBody>
      </p:sp>
      <p:sp>
        <p:nvSpPr>
          <p:cNvPr id="5" name="Text Placeholder 4">
            <a:extLst>
              <a:ext uri="{FF2B5EF4-FFF2-40B4-BE49-F238E27FC236}">
                <a16:creationId xmlns:a16="http://schemas.microsoft.com/office/drawing/2014/main" id="{717415F3-67A1-654E-88A7-8213069493A4}"/>
              </a:ext>
            </a:extLst>
          </p:cNvPr>
          <p:cNvSpPr>
            <a:spLocks noGrp="1"/>
          </p:cNvSpPr>
          <p:nvPr>
            <p:ph type="body" idx="1"/>
          </p:nvPr>
        </p:nvSpPr>
        <p:spPr/>
        <p:txBody>
          <a:bodyPr/>
          <a:lstStyle/>
          <a:p>
            <a:r>
              <a:rPr lang="en-US"/>
              <a:t>Module 3 – History of Peer Support</a:t>
            </a:r>
          </a:p>
        </p:txBody>
      </p:sp>
      <p:sp>
        <p:nvSpPr>
          <p:cNvPr id="6" name="Slide Number Placeholder 5">
            <a:extLst>
              <a:ext uri="{FF2B5EF4-FFF2-40B4-BE49-F238E27FC236}">
                <a16:creationId xmlns:a16="http://schemas.microsoft.com/office/drawing/2014/main" id="{6A1571D6-7A72-5A43-9176-BA05BF7B77A9}"/>
              </a:ext>
            </a:extLst>
          </p:cNvPr>
          <p:cNvSpPr>
            <a:spLocks noGrp="1"/>
          </p:cNvSpPr>
          <p:nvPr>
            <p:ph type="sldNum" sz="quarter" idx="12"/>
          </p:nvPr>
        </p:nvSpPr>
        <p:spPr/>
        <p:txBody>
          <a:bodyPr/>
          <a:lstStyle/>
          <a:p>
            <a:fld id="{A738FFEA-31A8-2A45-BE95-11B41D2245F5}" type="slidenum">
              <a:rPr lang="en-US" smtClean="0"/>
              <a:pPr/>
              <a:t>16</a:t>
            </a:fld>
            <a:endParaRPr lang="en-US"/>
          </a:p>
        </p:txBody>
      </p:sp>
      <p:sp>
        <p:nvSpPr>
          <p:cNvPr id="7" name="Picture Placeholder 6">
            <a:extLst>
              <a:ext uri="{FF2B5EF4-FFF2-40B4-BE49-F238E27FC236}">
                <a16:creationId xmlns:a16="http://schemas.microsoft.com/office/drawing/2014/main" id="{9A7E3139-F783-E241-B55F-D61F54F9A94D}"/>
              </a:ext>
            </a:extLst>
          </p:cNvPr>
          <p:cNvSpPr>
            <a:spLocks noGrp="1"/>
          </p:cNvSpPr>
          <p:nvPr>
            <p:ph type="pic" sz="quarter" idx="16"/>
          </p:nvPr>
        </p:nvSpPr>
        <p:spPr/>
        <p:txBody>
          <a:bodyPr>
            <a:normAutofit fontScale="25000" lnSpcReduction="20000"/>
          </a:bodyPr>
          <a:lstStyle/>
          <a:p>
            <a:endParaRPr lang="en-CA"/>
          </a:p>
        </p:txBody>
      </p:sp>
      <p:sp>
        <p:nvSpPr>
          <p:cNvPr id="8" name="Picture Placeholder 7">
            <a:extLst>
              <a:ext uri="{FF2B5EF4-FFF2-40B4-BE49-F238E27FC236}">
                <a16:creationId xmlns:a16="http://schemas.microsoft.com/office/drawing/2014/main" id="{A50FAE63-8F63-A647-88F8-152B8BC828D3}"/>
              </a:ext>
            </a:extLst>
          </p:cNvPr>
          <p:cNvSpPr>
            <a:spLocks noGrp="1"/>
          </p:cNvSpPr>
          <p:nvPr>
            <p:ph type="pic" sz="quarter" idx="18"/>
          </p:nvPr>
        </p:nvSpPr>
        <p:spPr/>
        <p:txBody>
          <a:bodyPr/>
          <a:lstStyle/>
          <a:p>
            <a:endParaRPr lang="en-CA"/>
          </a:p>
        </p:txBody>
      </p:sp>
      <p:sp>
        <p:nvSpPr>
          <p:cNvPr id="2" name="TextBox 1">
            <a:extLst>
              <a:ext uri="{FF2B5EF4-FFF2-40B4-BE49-F238E27FC236}">
                <a16:creationId xmlns:a16="http://schemas.microsoft.com/office/drawing/2014/main" id="{CDBC7B50-A970-47C9-3B53-B22A1D0F47F4}"/>
              </a:ext>
            </a:extLst>
          </p:cNvPr>
          <p:cNvSpPr txBox="1"/>
          <p:nvPr/>
        </p:nvSpPr>
        <p:spPr>
          <a:xfrm>
            <a:off x="501197" y="2010414"/>
            <a:ext cx="11278545" cy="2215991"/>
          </a:xfrm>
          <a:prstGeom prst="rect">
            <a:avLst/>
          </a:prstGeom>
          <a:noFill/>
        </p:spPr>
        <p:txBody>
          <a:bodyPr wrap="square" rtlCol="0">
            <a:spAutoFit/>
          </a:bodyPr>
          <a:lstStyle/>
          <a:p>
            <a:r>
              <a:rPr lang="en-US" sz="2400" dirty="0">
                <a:solidFill>
                  <a:schemeClr val="bg1"/>
                </a:solidFill>
                <a:latin typeface="IvyPresto Text" panose="020B0404020101010102"/>
              </a:rPr>
              <a:t>“Every year, more than one million people in Ontario experience a mental health or addictions challenge requiring care. Often, supports are difficult to find where and when they are needed.”</a:t>
            </a:r>
          </a:p>
          <a:p>
            <a:endParaRPr lang="en-US" sz="2400" dirty="0">
              <a:solidFill>
                <a:schemeClr val="bg1"/>
              </a:solidFill>
              <a:latin typeface="IvyPresto Text" panose="020B0404020101010102"/>
            </a:endParaRPr>
          </a:p>
          <a:p>
            <a:r>
              <a:rPr lang="en-US" sz="2400" dirty="0">
                <a:solidFill>
                  <a:schemeClr val="bg1"/>
                </a:solidFill>
                <a:latin typeface="IvyPresto Text" panose="020B0404020101010102"/>
              </a:rPr>
              <a:t>- Ontario’s Roadmap to Wellness Plan</a:t>
            </a:r>
          </a:p>
          <a:p>
            <a:endParaRPr lang="en-US" dirty="0"/>
          </a:p>
        </p:txBody>
      </p:sp>
    </p:spTree>
    <p:extLst>
      <p:ext uri="{BB962C8B-B14F-4D97-AF65-F5344CB8AC3E}">
        <p14:creationId xmlns:p14="http://schemas.microsoft.com/office/powerpoint/2010/main" val="29192977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D5CA97-3A56-A74C-96D1-DB894D3D3EB7}"/>
              </a:ext>
            </a:extLst>
          </p:cNvPr>
          <p:cNvSpPr>
            <a:spLocks noGrp="1"/>
          </p:cNvSpPr>
          <p:nvPr>
            <p:ph type="sldNum" sz="quarter" idx="12"/>
          </p:nvPr>
        </p:nvSpPr>
        <p:spPr/>
        <p:txBody>
          <a:bodyPr/>
          <a:lstStyle/>
          <a:p>
            <a:fld id="{A738FFEA-31A8-2A45-BE95-11B41D2245F5}" type="slidenum">
              <a:rPr lang="en-US" smtClean="0"/>
              <a:pPr/>
              <a:t>17</a:t>
            </a:fld>
            <a:endParaRPr lang="en-US"/>
          </a:p>
        </p:txBody>
      </p:sp>
      <p:sp>
        <p:nvSpPr>
          <p:cNvPr id="3" name="TextBox 2">
            <a:extLst>
              <a:ext uri="{FF2B5EF4-FFF2-40B4-BE49-F238E27FC236}">
                <a16:creationId xmlns:a16="http://schemas.microsoft.com/office/drawing/2014/main" id="{47E8A154-433E-11C9-60BF-15788D4DEC86}"/>
              </a:ext>
            </a:extLst>
          </p:cNvPr>
          <p:cNvSpPr txBox="1"/>
          <p:nvPr/>
        </p:nvSpPr>
        <p:spPr>
          <a:xfrm>
            <a:off x="285442" y="1707278"/>
            <a:ext cx="11494300" cy="2831544"/>
          </a:xfrm>
          <a:prstGeom prst="rect">
            <a:avLst/>
          </a:prstGeom>
          <a:noFill/>
        </p:spPr>
        <p:txBody>
          <a:bodyPr wrap="square" rtlCol="0">
            <a:spAutoFit/>
          </a:bodyPr>
          <a:lstStyle/>
          <a:p>
            <a:r>
              <a:rPr lang="en-CA" sz="2000" b="1" dirty="0">
                <a:latin typeface="IvyPresto Text" panose="020B0404020101010102"/>
              </a:rPr>
              <a:t>Stigma</a:t>
            </a:r>
            <a:r>
              <a:rPr lang="en-CA" sz="2000" dirty="0">
                <a:latin typeface="IvyPresto Text" panose="020B0404020101010102"/>
              </a:rPr>
              <a:t> is when someone </a:t>
            </a:r>
            <a:r>
              <a:rPr lang="en-CA" sz="2000" i="1" dirty="0">
                <a:latin typeface="IvyPresto Text" panose="020B0404020101010102"/>
              </a:rPr>
              <a:t>sees</a:t>
            </a:r>
            <a:r>
              <a:rPr lang="en-CA" sz="2000" dirty="0">
                <a:latin typeface="IvyPresto Text" panose="020B0404020101010102"/>
              </a:rPr>
              <a:t> you in a negative way because of your experiences with mental health and/or addiction. </a:t>
            </a:r>
          </a:p>
          <a:p>
            <a:endParaRPr lang="en-CA" sz="2000" b="1" dirty="0">
              <a:latin typeface="IvyPresto Text" panose="020B0404020101010102"/>
            </a:endParaRPr>
          </a:p>
          <a:p>
            <a:r>
              <a:rPr lang="en-CA" sz="2000" b="1" dirty="0">
                <a:latin typeface="IvyPresto Text" panose="020B0404020101010102"/>
              </a:rPr>
              <a:t>Discrimination</a:t>
            </a:r>
            <a:r>
              <a:rPr lang="en-CA" sz="2000" dirty="0">
                <a:latin typeface="IvyPresto Text" panose="020B0404020101010102"/>
              </a:rPr>
              <a:t> is when someone </a:t>
            </a:r>
            <a:r>
              <a:rPr lang="en-CA" sz="2000" i="1" dirty="0">
                <a:latin typeface="IvyPresto Text" panose="020B0404020101010102"/>
              </a:rPr>
              <a:t>treats</a:t>
            </a:r>
            <a:r>
              <a:rPr lang="en-CA" sz="2000" dirty="0">
                <a:latin typeface="IvyPresto Text" panose="020B0404020101010102"/>
              </a:rPr>
              <a:t> you in a negative way because of your experiences with mental health and/or addiction.</a:t>
            </a:r>
            <a:r>
              <a:rPr lang="en-US" sz="2000" b="1" dirty="0">
                <a:latin typeface="IvyPresto Text" panose="020B0404020101010102"/>
              </a:rPr>
              <a:t> </a:t>
            </a:r>
          </a:p>
          <a:p>
            <a:endParaRPr lang="en-US" sz="2000" b="1" dirty="0">
              <a:latin typeface="IvyPresto Text" panose="020B0404020101010102"/>
            </a:endParaRPr>
          </a:p>
          <a:p>
            <a:r>
              <a:rPr lang="en-US" sz="2000" b="1" dirty="0">
                <a:latin typeface="IvyPresto Text" panose="020B0404020101010102"/>
              </a:rPr>
              <a:t>Self-stigma</a:t>
            </a:r>
            <a:r>
              <a:rPr lang="en-US" sz="2000" dirty="0">
                <a:latin typeface="IvyPresto Text" panose="020B0404020101010102"/>
              </a:rPr>
              <a:t> refers to the internalization of negative social stereotypes, which in turn impacts people’s sense of identity and leads to reduced self-esteem and diminished expectations. (MHCC 40) </a:t>
            </a:r>
          </a:p>
          <a:p>
            <a:endParaRPr lang="en-US" dirty="0"/>
          </a:p>
        </p:txBody>
      </p:sp>
      <p:pic>
        <p:nvPicPr>
          <p:cNvPr id="7" name="Picture 6">
            <a:extLst>
              <a:ext uri="{FF2B5EF4-FFF2-40B4-BE49-F238E27FC236}">
                <a16:creationId xmlns:a16="http://schemas.microsoft.com/office/drawing/2014/main" id="{26AC9D1F-88BD-9BA3-2973-2719B5E74C49}"/>
              </a:ext>
            </a:extLst>
          </p:cNvPr>
          <p:cNvPicPr>
            <a:picLocks noChangeAspect="1"/>
          </p:cNvPicPr>
          <p:nvPr/>
        </p:nvPicPr>
        <p:blipFill>
          <a:blip r:embed="rId3"/>
          <a:stretch>
            <a:fillRect/>
          </a:stretch>
        </p:blipFill>
        <p:spPr>
          <a:xfrm>
            <a:off x="285442" y="334601"/>
            <a:ext cx="11370025" cy="530398"/>
          </a:xfrm>
          <a:prstGeom prst="rect">
            <a:avLst/>
          </a:prstGeom>
        </p:spPr>
      </p:pic>
    </p:spTree>
    <p:extLst>
      <p:ext uri="{BB962C8B-B14F-4D97-AF65-F5344CB8AC3E}">
        <p14:creationId xmlns:p14="http://schemas.microsoft.com/office/powerpoint/2010/main" val="486195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1F0D8-A228-BB44-A8FE-DC6FA23CD73C}"/>
              </a:ext>
            </a:extLst>
          </p:cNvPr>
          <p:cNvSpPr>
            <a:spLocks noGrp="1"/>
          </p:cNvSpPr>
          <p:nvPr>
            <p:ph type="title"/>
          </p:nvPr>
        </p:nvSpPr>
        <p:spPr/>
        <p:txBody>
          <a:bodyPr/>
          <a:lstStyle/>
          <a:p>
            <a:r>
              <a:rPr lang="en-US" b="1" dirty="0"/>
              <a:t>STIGMA CAN MANIFEST IN:</a:t>
            </a:r>
            <a:endParaRPr lang="en-US" dirty="0"/>
          </a:p>
        </p:txBody>
      </p:sp>
      <p:sp>
        <p:nvSpPr>
          <p:cNvPr id="3" name="Text Placeholder 2">
            <a:extLst>
              <a:ext uri="{FF2B5EF4-FFF2-40B4-BE49-F238E27FC236}">
                <a16:creationId xmlns:a16="http://schemas.microsoft.com/office/drawing/2014/main" id="{880F2DE4-86AD-3643-AFF8-49AE4BBC099D}"/>
              </a:ext>
            </a:extLst>
          </p:cNvPr>
          <p:cNvSpPr>
            <a:spLocks noGrp="1"/>
          </p:cNvSpPr>
          <p:nvPr>
            <p:ph type="body" idx="1"/>
          </p:nvPr>
        </p:nvSpPr>
        <p:spPr/>
        <p:txBody>
          <a:bodyPr/>
          <a:lstStyle/>
          <a:p>
            <a:r>
              <a:rPr lang="en-US"/>
              <a:t>Module 3 – History of Peer Support</a:t>
            </a:r>
          </a:p>
        </p:txBody>
      </p:sp>
      <p:sp>
        <p:nvSpPr>
          <p:cNvPr id="4" name="Text Placeholder 3">
            <a:extLst>
              <a:ext uri="{FF2B5EF4-FFF2-40B4-BE49-F238E27FC236}">
                <a16:creationId xmlns:a16="http://schemas.microsoft.com/office/drawing/2014/main" id="{AF86E359-A0CA-CC46-98F0-EDD2E564B694}"/>
              </a:ext>
            </a:extLst>
          </p:cNvPr>
          <p:cNvSpPr>
            <a:spLocks noGrp="1"/>
          </p:cNvSpPr>
          <p:nvPr>
            <p:ph type="body" sz="quarter" idx="3"/>
          </p:nvPr>
        </p:nvSpPr>
        <p:spPr>
          <a:xfrm>
            <a:off x="7248134" y="1950759"/>
            <a:ext cx="4429001" cy="3251436"/>
          </a:xfrm>
        </p:spPr>
        <p:txBody>
          <a:bodyPr/>
          <a:lstStyle/>
          <a:p>
            <a:pPr algn="just"/>
            <a:r>
              <a:rPr lang="en-US" sz="2000" b="1" dirty="0">
                <a:latin typeface="IvyPresto Text" panose="020B0404020101010102"/>
              </a:rPr>
              <a:t>People living with mental health problems and illnesses also report facing stigma from those they rely on for support, including family members and health, mental health and social service providers.</a:t>
            </a:r>
          </a:p>
        </p:txBody>
      </p:sp>
      <p:sp>
        <p:nvSpPr>
          <p:cNvPr id="5" name="Slide Number Placeholder 4">
            <a:extLst>
              <a:ext uri="{FF2B5EF4-FFF2-40B4-BE49-F238E27FC236}">
                <a16:creationId xmlns:a16="http://schemas.microsoft.com/office/drawing/2014/main" id="{522D8F0C-18A7-384B-972A-A73C6FF446A4}"/>
              </a:ext>
            </a:extLst>
          </p:cNvPr>
          <p:cNvSpPr>
            <a:spLocks noGrp="1"/>
          </p:cNvSpPr>
          <p:nvPr>
            <p:ph type="sldNum" sz="quarter" idx="12"/>
          </p:nvPr>
        </p:nvSpPr>
        <p:spPr/>
        <p:txBody>
          <a:bodyPr/>
          <a:lstStyle/>
          <a:p>
            <a:fld id="{A738FFEA-31A8-2A45-BE95-11B41D2245F5}" type="slidenum">
              <a:rPr lang="en-US" smtClean="0"/>
              <a:pPr/>
              <a:t>18</a:t>
            </a:fld>
            <a:endParaRPr lang="en-US"/>
          </a:p>
        </p:txBody>
      </p:sp>
      <p:sp>
        <p:nvSpPr>
          <p:cNvPr id="6" name="Text Placeholder 5">
            <a:extLst>
              <a:ext uri="{FF2B5EF4-FFF2-40B4-BE49-F238E27FC236}">
                <a16:creationId xmlns:a16="http://schemas.microsoft.com/office/drawing/2014/main" id="{91BA2412-5284-6248-85C3-12D428095BF5}"/>
              </a:ext>
            </a:extLst>
          </p:cNvPr>
          <p:cNvSpPr>
            <a:spLocks noGrp="1"/>
          </p:cNvSpPr>
          <p:nvPr>
            <p:ph type="body" sz="quarter" idx="14"/>
          </p:nvPr>
        </p:nvSpPr>
        <p:spPr>
          <a:xfrm>
            <a:off x="658642" y="1950759"/>
            <a:ext cx="5581520" cy="3560355"/>
          </a:xfrm>
        </p:spPr>
        <p:txBody>
          <a:bodyPr numCol="1"/>
          <a:lstStyle/>
          <a:p>
            <a:pPr>
              <a:spcAft>
                <a:spcPts val="1200"/>
              </a:spcAft>
            </a:pPr>
            <a:r>
              <a:rPr lang="en-US" sz="2000" dirty="0">
                <a:latin typeface="IvyPresto Text" panose="020B0404020101010102"/>
                <a:ea typeface="Calibri" panose="020F0502020204030204" pitchFamily="34" charset="0"/>
                <a:cs typeface="Times New Roman" panose="02020603050405020304" pitchFamily="18" charset="0"/>
              </a:rPr>
              <a:t>H</a:t>
            </a:r>
            <a:r>
              <a:rPr lang="en-US" sz="2000" dirty="0">
                <a:effectLst/>
                <a:latin typeface="IvyPresto Text" panose="020B0404020101010102"/>
                <a:ea typeface="Calibri" panose="020F0502020204030204" pitchFamily="34" charset="0"/>
                <a:cs typeface="Times New Roman" panose="02020603050405020304" pitchFamily="18" charset="0"/>
              </a:rPr>
              <a:t>igh rates of un/underemployment</a:t>
            </a:r>
            <a:endParaRPr lang="en-CA" sz="2000" dirty="0">
              <a:effectLst/>
              <a:latin typeface="IvyPresto Text" panose="020B0404020101010102"/>
              <a:ea typeface="Calibri" panose="020F0502020204030204" pitchFamily="34" charset="0"/>
              <a:cs typeface="Times New Roman" panose="02020603050405020304" pitchFamily="18" charset="0"/>
            </a:endParaRPr>
          </a:p>
          <a:p>
            <a:pPr>
              <a:spcAft>
                <a:spcPts val="1200"/>
              </a:spcAft>
            </a:pPr>
            <a:r>
              <a:rPr lang="en-US" sz="2000" dirty="0">
                <a:latin typeface="IvyPresto Text" panose="020B0404020101010102"/>
              </a:rPr>
              <a:t>Lower educational achievement</a:t>
            </a:r>
          </a:p>
          <a:p>
            <a:pPr>
              <a:spcAft>
                <a:spcPts val="1200"/>
              </a:spcAft>
            </a:pPr>
            <a:r>
              <a:rPr lang="en-US" sz="2000" dirty="0">
                <a:latin typeface="IvyPresto Text" panose="020B0404020101010102"/>
              </a:rPr>
              <a:t>The loss of friendships</a:t>
            </a:r>
          </a:p>
          <a:p>
            <a:pPr>
              <a:spcAft>
                <a:spcPts val="1200"/>
              </a:spcAft>
            </a:pPr>
            <a:r>
              <a:rPr lang="en-US" sz="2000" dirty="0">
                <a:latin typeface="IvyPresto Text" panose="020B0404020101010102"/>
              </a:rPr>
              <a:t>Experiences of persistent poverty, homelessness, and housing instability</a:t>
            </a:r>
          </a:p>
          <a:p>
            <a:pPr>
              <a:spcAft>
                <a:spcPts val="1200"/>
              </a:spcAft>
            </a:pPr>
            <a:r>
              <a:rPr lang="en-US" sz="2000" dirty="0">
                <a:latin typeface="IvyPresto Text" panose="020B0404020101010102"/>
              </a:rPr>
              <a:t>Losing important civic roles and rights</a:t>
            </a:r>
          </a:p>
          <a:p>
            <a:pPr>
              <a:spcAft>
                <a:spcPts val="1200"/>
              </a:spcAft>
            </a:pPr>
            <a:r>
              <a:rPr lang="en-US" sz="2000" dirty="0">
                <a:latin typeface="IvyPresto Text" panose="020B0404020101010102"/>
              </a:rPr>
              <a:t>Being rejected by </a:t>
            </a:r>
            <a:r>
              <a:rPr lang="en-US" sz="2000" dirty="0" err="1">
                <a:latin typeface="IvyPresto Text" panose="020B0404020101010102"/>
              </a:rPr>
              <a:t>neighbours</a:t>
            </a:r>
            <a:r>
              <a:rPr lang="en-US" sz="2000" dirty="0">
                <a:latin typeface="IvyPresto Text" panose="020B0404020101010102"/>
              </a:rPr>
              <a:t> or colleagues</a:t>
            </a:r>
          </a:p>
          <a:p>
            <a:pPr>
              <a:spcAft>
                <a:spcPts val="1200"/>
              </a:spcAft>
            </a:pPr>
            <a:r>
              <a:rPr lang="en-US" sz="2000" dirty="0">
                <a:latin typeface="IvyPresto Text" panose="020B0404020101010102"/>
              </a:rPr>
              <a:t>For older adults, these can lead to losing autonomy and minimizing their abilities.</a:t>
            </a:r>
          </a:p>
        </p:txBody>
      </p:sp>
    </p:spTree>
    <p:extLst>
      <p:ext uri="{BB962C8B-B14F-4D97-AF65-F5344CB8AC3E}">
        <p14:creationId xmlns:p14="http://schemas.microsoft.com/office/powerpoint/2010/main" val="19433656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D5CA97-3A56-A74C-96D1-DB894D3D3EB7}"/>
              </a:ext>
            </a:extLst>
          </p:cNvPr>
          <p:cNvSpPr>
            <a:spLocks noGrp="1"/>
          </p:cNvSpPr>
          <p:nvPr>
            <p:ph type="sldNum" sz="quarter" idx="12"/>
          </p:nvPr>
        </p:nvSpPr>
        <p:spPr/>
        <p:txBody>
          <a:bodyPr/>
          <a:lstStyle/>
          <a:p>
            <a:fld id="{A738FFEA-31A8-2A45-BE95-11B41D2245F5}" type="slidenum">
              <a:rPr lang="en-US" smtClean="0"/>
              <a:pPr/>
              <a:t>19</a:t>
            </a:fld>
            <a:endParaRPr lang="en-US"/>
          </a:p>
        </p:txBody>
      </p:sp>
      <p:grpSp>
        <p:nvGrpSpPr>
          <p:cNvPr id="9" name="Group 8">
            <a:extLst>
              <a:ext uri="{FF2B5EF4-FFF2-40B4-BE49-F238E27FC236}">
                <a16:creationId xmlns:a16="http://schemas.microsoft.com/office/drawing/2014/main" id="{C6AB5137-6D50-1C1C-DB1F-4CA213B05D27}"/>
              </a:ext>
            </a:extLst>
          </p:cNvPr>
          <p:cNvGrpSpPr/>
          <p:nvPr/>
        </p:nvGrpSpPr>
        <p:grpSpPr>
          <a:xfrm>
            <a:off x="3373240" y="643467"/>
            <a:ext cx="6017895" cy="5571065"/>
            <a:chOff x="3373240" y="643467"/>
            <a:chExt cx="6017895" cy="5571065"/>
          </a:xfrm>
        </p:grpSpPr>
        <p:pic>
          <p:nvPicPr>
            <p:cNvPr id="5" name="Content Placeholder 3">
              <a:extLst>
                <a:ext uri="{FF2B5EF4-FFF2-40B4-BE49-F238E27FC236}">
                  <a16:creationId xmlns:a16="http://schemas.microsoft.com/office/drawing/2014/main" id="{EC06A417-53CF-953B-39DA-42A0B82A15B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900"/>
                      </a14:imgEffect>
                      <a14:imgEffect>
                        <a14:saturation sat="0"/>
                      </a14:imgEffect>
                    </a14:imgLayer>
                  </a14:imgProps>
                </a:ext>
              </a:extLst>
            </a:blip>
            <a:stretch>
              <a:fillRect/>
            </a:stretch>
          </p:blipFill>
          <p:spPr>
            <a:xfrm>
              <a:off x="3373240" y="643467"/>
              <a:ext cx="5445520" cy="5571065"/>
            </a:xfrm>
            <a:prstGeom prst="rect">
              <a:avLst/>
            </a:prstGeom>
            <a:ln>
              <a:noFill/>
            </a:ln>
          </p:spPr>
        </p:pic>
        <p:sp>
          <p:nvSpPr>
            <p:cNvPr id="3" name="TextBox 2">
              <a:extLst>
                <a:ext uri="{FF2B5EF4-FFF2-40B4-BE49-F238E27FC236}">
                  <a16:creationId xmlns:a16="http://schemas.microsoft.com/office/drawing/2014/main" id="{35C98846-E59A-0BE5-BA8D-D4A83BF589E5}"/>
                </a:ext>
              </a:extLst>
            </p:cNvPr>
            <p:cNvSpPr txBox="1"/>
            <p:nvPr/>
          </p:nvSpPr>
          <p:spPr>
            <a:xfrm>
              <a:off x="4374292" y="2804984"/>
              <a:ext cx="5016843" cy="523220"/>
            </a:xfrm>
            <a:prstGeom prst="rect">
              <a:avLst/>
            </a:prstGeom>
            <a:solidFill>
              <a:schemeClr val="bg1"/>
            </a:solidFill>
          </p:spPr>
          <p:txBody>
            <a:bodyPr wrap="square" rtlCol="0">
              <a:spAutoFit/>
            </a:bodyPr>
            <a:lstStyle/>
            <a:p>
              <a:r>
                <a:rPr lang="en-US" sz="2800" dirty="0">
                  <a:solidFill>
                    <a:srgbClr val="000000"/>
                  </a:solidFill>
                </a:rPr>
                <a:t>Positive personal contact</a:t>
              </a:r>
              <a:endParaRPr lang="en-CA" sz="2800" dirty="0">
                <a:solidFill>
                  <a:srgbClr val="000000"/>
                </a:solidFill>
              </a:endParaRPr>
            </a:p>
          </p:txBody>
        </p:sp>
        <p:sp>
          <p:nvSpPr>
            <p:cNvPr id="7" name="TextBox 6">
              <a:extLst>
                <a:ext uri="{FF2B5EF4-FFF2-40B4-BE49-F238E27FC236}">
                  <a16:creationId xmlns:a16="http://schemas.microsoft.com/office/drawing/2014/main" id="{9F23D7E0-B1E2-A725-DEF3-3E476580A71D}"/>
                </a:ext>
              </a:extLst>
            </p:cNvPr>
            <p:cNvSpPr txBox="1"/>
            <p:nvPr/>
          </p:nvSpPr>
          <p:spPr>
            <a:xfrm>
              <a:off x="4374291" y="3591581"/>
              <a:ext cx="5016843" cy="954107"/>
            </a:xfrm>
            <a:prstGeom prst="rect">
              <a:avLst/>
            </a:prstGeom>
            <a:solidFill>
              <a:schemeClr val="bg1"/>
            </a:solidFill>
          </p:spPr>
          <p:txBody>
            <a:bodyPr wrap="square" rtlCol="0">
              <a:spAutoFit/>
            </a:bodyPr>
            <a:lstStyle/>
            <a:p>
              <a:r>
                <a:rPr lang="en-US" sz="2800" dirty="0">
                  <a:solidFill>
                    <a:srgbClr val="000000"/>
                  </a:solidFill>
                </a:rPr>
                <a:t>Education about the</a:t>
              </a:r>
            </a:p>
            <a:p>
              <a:r>
                <a:rPr lang="en-US" sz="2800" dirty="0">
                  <a:solidFill>
                    <a:srgbClr val="000000"/>
                  </a:solidFill>
                </a:rPr>
                <a:t>recovery journey</a:t>
              </a:r>
              <a:endParaRPr lang="en-CA" sz="2800" dirty="0">
                <a:solidFill>
                  <a:srgbClr val="000000"/>
                </a:solidFill>
              </a:endParaRPr>
            </a:p>
          </p:txBody>
        </p:sp>
        <p:sp>
          <p:nvSpPr>
            <p:cNvPr id="8" name="TextBox 7">
              <a:extLst>
                <a:ext uri="{FF2B5EF4-FFF2-40B4-BE49-F238E27FC236}">
                  <a16:creationId xmlns:a16="http://schemas.microsoft.com/office/drawing/2014/main" id="{AC3FCDBC-5BF1-6177-A5A3-AE08168172DE}"/>
                </a:ext>
              </a:extLst>
            </p:cNvPr>
            <p:cNvSpPr txBox="1"/>
            <p:nvPr/>
          </p:nvSpPr>
          <p:spPr>
            <a:xfrm>
              <a:off x="4374290" y="4744879"/>
              <a:ext cx="5016843" cy="954107"/>
            </a:xfrm>
            <a:prstGeom prst="rect">
              <a:avLst/>
            </a:prstGeom>
            <a:solidFill>
              <a:schemeClr val="bg1"/>
            </a:solidFill>
          </p:spPr>
          <p:txBody>
            <a:bodyPr wrap="square" rtlCol="0">
              <a:spAutoFit/>
            </a:bodyPr>
            <a:lstStyle/>
            <a:p>
              <a:r>
                <a:rPr lang="en-US" sz="2800" dirty="0">
                  <a:solidFill>
                    <a:srgbClr val="000000"/>
                  </a:solidFill>
                </a:rPr>
                <a:t>Advocacy and</a:t>
              </a:r>
            </a:p>
            <a:p>
              <a:r>
                <a:rPr lang="en-US" sz="2800" dirty="0">
                  <a:solidFill>
                    <a:srgbClr val="000000"/>
                  </a:solidFill>
                </a:rPr>
                <a:t>supporting empowerment</a:t>
              </a:r>
              <a:endParaRPr lang="en-CA" sz="2800" dirty="0">
                <a:solidFill>
                  <a:srgbClr val="000000"/>
                </a:solidFill>
              </a:endParaRPr>
            </a:p>
          </p:txBody>
        </p:sp>
      </p:grpSp>
    </p:spTree>
    <p:extLst>
      <p:ext uri="{BB962C8B-B14F-4D97-AF65-F5344CB8AC3E}">
        <p14:creationId xmlns:p14="http://schemas.microsoft.com/office/powerpoint/2010/main" val="1852813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Land Acknowledgement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p:txBody>
          <a:bodyPr/>
          <a:lstStyle/>
          <a:p>
            <a:r>
              <a:rPr lang="en-US"/>
              <a:t>Module 3 – History of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38FFEA-31A8-2A45-BE95-11B41D2245F5}" type="slidenum">
              <a:rPr kumimoji="0" lang="en-US" sz="1200" b="0" i="0" u="none" strike="noStrike" kern="1200" cap="none" spc="0" normalizeH="0" baseline="0" noProof="0" smtClean="0">
                <a:ln>
                  <a:noFill/>
                </a:ln>
                <a:solidFill>
                  <a:srgbClr val="3B2D8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3B2D81"/>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38280"/>
            <a:ext cx="11353281" cy="3811406"/>
          </a:xfrm>
        </p:spPr>
        <p:txBody>
          <a:bodyPr/>
          <a:lstStyle/>
          <a:p>
            <a:pPr>
              <a:lnSpc>
                <a:spcPct val="100000"/>
              </a:lnSpc>
            </a:pPr>
            <a:r>
              <a:rPr lang="en-US" sz="1800" dirty="0"/>
              <a:t>I am speaking to you today from Toronto. Toronto is in the 'Dish With One Spoon Territory’.  The Dish With One Spoon is a treaty between the Anishinaabe, </a:t>
            </a:r>
            <a:r>
              <a:rPr lang="en-US" sz="1800" dirty="0" err="1"/>
              <a:t>Mississaugas</a:t>
            </a:r>
            <a:r>
              <a:rPr lang="en-US" sz="1800" dirty="0"/>
              <a:t> and Haudenosaunee that bound them to share the territory and protect the land. Subsequent Indigenous Nations and peoples, Europeans and all newcomers have been invited into this treaty in the spirit of peace, friendship and respect.</a:t>
            </a:r>
            <a:br>
              <a:rPr lang="en-US" sz="1800" dirty="0"/>
            </a:br>
            <a:endParaRPr lang="en-US" sz="1800" dirty="0"/>
          </a:p>
          <a:p>
            <a:pPr>
              <a:lnSpc>
                <a:spcPct val="100000"/>
              </a:lnSpc>
            </a:pPr>
            <a:r>
              <a:rPr lang="en-US" sz="1800" dirty="0"/>
              <a:t>The "Dish", or sometimes it is called the "Bowl", represents what is now southern Ontario, from the Great Lakes to Quebec and from Lake Simcoe into the United States. *We all eat out of the Dish, all of us that share this territory, with only one spoon. That means we have to share the responsibility of ensuring the dish is never empty, which includes taking care of the land and the creatures we share it with. Importantly, no knives are at the table, representing that we must keep the peace. </a:t>
            </a:r>
            <a:br>
              <a:rPr lang="en-US" sz="1800" dirty="0"/>
            </a:br>
            <a:br>
              <a:rPr lang="en-US" sz="1800" dirty="0"/>
            </a:br>
            <a:r>
              <a:rPr lang="en-US" sz="1800" dirty="0"/>
              <a:t>We want to acknowledge and respect all Indigenous people who don’t live in their traditional territories but have made a home in different parts of Ontario and have brought their culture with them.</a:t>
            </a:r>
          </a:p>
        </p:txBody>
      </p:sp>
    </p:spTree>
    <p:extLst>
      <p:ext uri="{BB962C8B-B14F-4D97-AF65-F5344CB8AC3E}">
        <p14:creationId xmlns:p14="http://schemas.microsoft.com/office/powerpoint/2010/main" val="341061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336047" y="-20440"/>
            <a:ext cx="9184703" cy="6921450"/>
          </a:xfrm>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311339" y="-20440"/>
            <a:ext cx="9184703" cy="6921450"/>
          </a:xfrm>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a:t>Scenario</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p:txBody>
          <a:bodyPr/>
          <a:lstStyle/>
          <a:p>
            <a:r>
              <a:rPr lang="en-US"/>
              <a:t>Module 3 – History of Peer Support</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20</a:t>
            </a:fld>
            <a:endParaRPr lang="en-US"/>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7562334" y="2621887"/>
            <a:ext cx="4217408" cy="2778016"/>
          </a:xfrm>
        </p:spPr>
        <p:txBody>
          <a:bodyPr/>
          <a:lstStyle/>
          <a:p>
            <a:pPr marL="0" indent="0" algn="l">
              <a:buNone/>
            </a:pPr>
            <a:r>
              <a:rPr lang="en-US" sz="1800" dirty="0"/>
              <a:t>You are in a staff meeting and you feel that the comments the staff are making about the service recipients are insulting. As a member of the team:</a:t>
            </a:r>
          </a:p>
          <a:p>
            <a:pPr marL="0" indent="0" algn="l">
              <a:buNone/>
            </a:pPr>
            <a:br>
              <a:rPr lang="en-US" sz="1800" dirty="0"/>
            </a:br>
            <a:r>
              <a:rPr lang="en-US" sz="1800" dirty="0"/>
              <a:t>What do you THINK or FEEL about this?</a:t>
            </a:r>
          </a:p>
          <a:p>
            <a:pPr marL="0" indent="0" algn="l">
              <a:buNone/>
            </a:pPr>
            <a:r>
              <a:rPr lang="en-US" sz="1800" dirty="0"/>
              <a:t>What do you SAY or DO about this? </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1280209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b="1"/>
              <a:t>What are the PROS and CONS of each option?</a:t>
            </a:r>
            <a:endParaRPr lang="en-US"/>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a:t>Module 3 – History of Peer Support</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21</a:t>
            </a:fld>
            <a:endParaRPr lang="en-US"/>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2585874"/>
            <a:ext cx="6083123" cy="2165147"/>
          </a:xfrm>
        </p:spPr>
        <p:txBody>
          <a:bodyPr/>
          <a:lstStyle/>
          <a:p>
            <a:pPr marL="514350" indent="-514350">
              <a:spcAft>
                <a:spcPts val="1200"/>
              </a:spcAft>
              <a:buAutoNum type="alphaLcParenR"/>
            </a:pPr>
            <a:r>
              <a:rPr lang="en-US" sz="2000" dirty="0"/>
              <a:t>Refuse to participate and leave the meeting.</a:t>
            </a:r>
          </a:p>
          <a:p>
            <a:pPr marL="514350" indent="-514350">
              <a:spcAft>
                <a:spcPts val="1200"/>
              </a:spcAft>
              <a:buAutoNum type="alphaLcParenR"/>
            </a:pPr>
            <a:r>
              <a:rPr lang="en-US" sz="2000" dirty="0"/>
              <a:t>Openly express your disapproval of the comments and use this as a teachable moment.</a:t>
            </a:r>
          </a:p>
          <a:p>
            <a:pPr marL="514350" indent="-514350">
              <a:spcAft>
                <a:spcPts val="1200"/>
              </a:spcAft>
              <a:buAutoNum type="alphaLcParenR"/>
            </a:pPr>
            <a:r>
              <a:rPr lang="en-US" sz="2000" dirty="0"/>
              <a:t>Report them to their supervisor.</a:t>
            </a:r>
          </a:p>
          <a:p>
            <a:pPr marL="514350" indent="-514350">
              <a:spcAft>
                <a:spcPts val="600"/>
              </a:spcAft>
              <a:buAutoNum type="alphaLcParenR"/>
            </a:pPr>
            <a:r>
              <a:rPr lang="en-US" sz="2000" dirty="0"/>
              <a:t>Keep quiet so you don’t risk losing your job.</a:t>
            </a:r>
            <a:endParaRPr lang="en-US" dirty="0"/>
          </a:p>
        </p:txBody>
      </p:sp>
    </p:spTree>
    <p:extLst>
      <p:ext uri="{BB962C8B-B14F-4D97-AF65-F5344CB8AC3E}">
        <p14:creationId xmlns:p14="http://schemas.microsoft.com/office/powerpoint/2010/main" val="715731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Homework</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a:t>Module 3 – History of Peer Support</a:t>
            </a:r>
          </a:p>
        </p:txBody>
      </p:sp>
      <p:sp>
        <p:nvSpPr>
          <p:cNvPr id="5" name="Text Placeholder 4">
            <a:extLst>
              <a:ext uri="{FF2B5EF4-FFF2-40B4-BE49-F238E27FC236}">
                <a16:creationId xmlns:a16="http://schemas.microsoft.com/office/drawing/2014/main" id="{F2574D00-09AB-5D48-8DE9-181A771B5AEE}"/>
              </a:ext>
            </a:extLst>
          </p:cNvPr>
          <p:cNvSpPr>
            <a:spLocks noGrp="1"/>
          </p:cNvSpPr>
          <p:nvPr>
            <p:ph type="body" sz="quarter" idx="3"/>
          </p:nvPr>
        </p:nvSpPr>
        <p:spPr>
          <a:xfrm>
            <a:off x="426460" y="1680215"/>
            <a:ext cx="5525445" cy="580261"/>
          </a:xfrm>
        </p:spPr>
        <p:txBody>
          <a:bodyPr/>
          <a:lstStyle/>
          <a:p>
            <a:r>
              <a:rPr lang="en-US" dirty="0"/>
              <a:t>For Next Time:</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22</a:t>
            </a:fld>
            <a:endParaRPr lang="en-US"/>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2324276"/>
            <a:ext cx="5838416" cy="3833998"/>
          </a:xfrm>
        </p:spPr>
        <p:txBody>
          <a:bodyPr/>
          <a:lstStyle/>
          <a:p>
            <a:pPr marL="0" indent="0">
              <a:spcAft>
                <a:spcPts val="600"/>
              </a:spcAft>
              <a:buNone/>
            </a:pPr>
            <a:r>
              <a:rPr lang="en-US" sz="1800" dirty="0"/>
              <a:t>Read Moira’s story about Stigma and answer the following questions: </a:t>
            </a:r>
          </a:p>
          <a:p>
            <a:pPr marL="342900" indent="-342900">
              <a:spcAft>
                <a:spcPts val="600"/>
              </a:spcAft>
              <a:buFont typeface="+mj-lt"/>
              <a:buAutoNum type="arabicPeriod"/>
            </a:pPr>
            <a:r>
              <a:rPr lang="en-US" sz="1800" dirty="0"/>
              <a:t>Do you recognize any examples of self-stigma within yourself? </a:t>
            </a:r>
          </a:p>
          <a:p>
            <a:pPr marL="342900" indent="-342900">
              <a:spcAft>
                <a:spcPts val="600"/>
              </a:spcAft>
              <a:buFont typeface="+mj-lt"/>
              <a:buAutoNum type="arabicPeriod"/>
            </a:pPr>
            <a:r>
              <a:rPr lang="en-US" sz="1800" dirty="0"/>
              <a:t>If not, are there any examples of self-stigma you USED to experience or have seen in a peer? </a:t>
            </a:r>
          </a:p>
          <a:p>
            <a:pPr marL="342900" indent="-342900">
              <a:buFont typeface="+mj-lt"/>
              <a:buAutoNum type="arabicPeriod"/>
            </a:pPr>
            <a:r>
              <a:rPr lang="en-US" sz="1800" dirty="0"/>
              <a:t>Describe the experience and suggest one thing that might have helped to reduce this self-stigma. </a:t>
            </a:r>
          </a:p>
          <a:p>
            <a:pPr marL="0" indent="0">
              <a:buNone/>
            </a:pPr>
            <a:endParaRPr lang="en-US" sz="1800" dirty="0"/>
          </a:p>
          <a:p>
            <a:pPr marL="0" indent="0">
              <a:buNone/>
            </a:pPr>
            <a:r>
              <a:rPr lang="en-US" sz="1800" b="1" dirty="0"/>
              <a:t>To be submitted before the next session.</a:t>
            </a:r>
          </a:p>
          <a:p>
            <a:pPr>
              <a:lnSpc>
                <a:spcPct val="100000"/>
              </a:lnSpc>
            </a:pPr>
            <a:r>
              <a:rPr lang="en-US" dirty="0"/>
              <a:t> </a:t>
            </a:r>
          </a:p>
        </p:txBody>
      </p:sp>
    </p:spTree>
    <p:extLst>
      <p:ext uri="{BB962C8B-B14F-4D97-AF65-F5344CB8AC3E}">
        <p14:creationId xmlns:p14="http://schemas.microsoft.com/office/powerpoint/2010/main" val="3917806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DFFE-E3B6-9A4D-B6DD-05E4B9784B7A}"/>
              </a:ext>
            </a:extLst>
          </p:cNvPr>
          <p:cNvSpPr>
            <a:spLocks noGrp="1"/>
          </p:cNvSpPr>
          <p:nvPr>
            <p:ph type="ctrTitle"/>
          </p:nvPr>
        </p:nvSpPr>
        <p:spPr/>
        <p:txBody>
          <a:bodyPr/>
          <a:lstStyle/>
          <a:p>
            <a:r>
              <a:rPr lang="en-US"/>
              <a:t>Thank You</a:t>
            </a:r>
          </a:p>
        </p:txBody>
      </p:sp>
    </p:spTree>
    <p:extLst>
      <p:ext uri="{BB962C8B-B14F-4D97-AF65-F5344CB8AC3E}">
        <p14:creationId xmlns:p14="http://schemas.microsoft.com/office/powerpoint/2010/main" val="2403064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t>Housekeeping</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a:t>Module 3 – History of Peer Support</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3</a:t>
            </a:fld>
            <a:endParaRPr lang="en-US"/>
          </a:p>
        </p:txBody>
      </p:sp>
      <p:sp>
        <p:nvSpPr>
          <p:cNvPr id="8" name="Text Placeholder 6">
            <a:extLst>
              <a:ext uri="{FF2B5EF4-FFF2-40B4-BE49-F238E27FC236}">
                <a16:creationId xmlns:a16="http://schemas.microsoft.com/office/drawing/2014/main" id="{FDB9137D-A2A3-EE20-2A0C-94221A9968EF}"/>
              </a:ext>
            </a:extLst>
          </p:cNvPr>
          <p:cNvSpPr txBox="1">
            <a:spLocks/>
          </p:cNvSpPr>
          <p:nvPr/>
        </p:nvSpPr>
        <p:spPr>
          <a:xfrm>
            <a:off x="426460" y="1649937"/>
            <a:ext cx="6083123" cy="4873462"/>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Arial" panose="020B0604020202020204" pitchFamily="34" charset="0"/>
              <a:buChar char="•"/>
            </a:pPr>
            <a:r>
              <a:rPr lang="en-US" sz="2000"/>
              <a:t>Please mute yourself if you are not speaking. </a:t>
            </a:r>
          </a:p>
          <a:p>
            <a:pPr marL="342900" indent="-342900">
              <a:spcAft>
                <a:spcPts val="1200"/>
              </a:spcAft>
              <a:buFont typeface="Arial" panose="020B0604020202020204" pitchFamily="34" charset="0"/>
              <a:buChar char="•"/>
            </a:pPr>
            <a:r>
              <a:rPr lang="en-US" sz="2000"/>
              <a:t>Feel free to include your pronouns in your Zoom Name.</a:t>
            </a:r>
          </a:p>
          <a:p>
            <a:pPr marL="342900" indent="-342900">
              <a:spcAft>
                <a:spcPts val="1200"/>
              </a:spcAft>
              <a:buFont typeface="Arial" panose="020B0604020202020204" pitchFamily="34" charset="0"/>
              <a:buChar char="•"/>
            </a:pPr>
            <a:r>
              <a:rPr lang="en-US" sz="2000"/>
              <a:t>Use Zoom reaction tools, chat box, hands up, etc.</a:t>
            </a:r>
          </a:p>
          <a:p>
            <a:pPr marL="342900" indent="-342900">
              <a:spcAft>
                <a:spcPts val="1200"/>
              </a:spcAft>
              <a:buFont typeface="Arial" panose="020B0604020202020204" pitchFamily="34" charset="0"/>
              <a:buChar char="•"/>
            </a:pPr>
            <a:r>
              <a:rPr lang="en-US" sz="2000"/>
              <a:t>Be prepared to have video on at all times; as such, please be appropriately dressed and limit distractions.</a:t>
            </a:r>
          </a:p>
          <a:p>
            <a:pPr marL="342900" indent="-342900">
              <a:spcAft>
                <a:spcPts val="1200"/>
              </a:spcAft>
              <a:buFont typeface="Arial" panose="020B0604020202020204" pitchFamily="34" charset="0"/>
              <a:buChar char="•"/>
            </a:pPr>
            <a:r>
              <a:rPr lang="en-US" sz="2000"/>
              <a:t>Contribute to the conversations out loud and in the chat box.</a:t>
            </a:r>
          </a:p>
          <a:p>
            <a:pPr marL="342900" indent="-342900">
              <a:spcAft>
                <a:spcPts val="1200"/>
              </a:spcAft>
              <a:buFont typeface="Arial" panose="020B0604020202020204" pitchFamily="34" charset="0"/>
              <a:buChar char="•"/>
            </a:pPr>
            <a:r>
              <a:rPr lang="en-US" sz="2000"/>
              <a:t>If someone has already shared what you were going to say, lower your hand and put “agree” in the chat.</a:t>
            </a:r>
            <a:endParaRPr lang="en-US" sz="2000" dirty="0"/>
          </a:p>
        </p:txBody>
      </p:sp>
    </p:spTree>
    <p:extLst>
      <p:ext uri="{BB962C8B-B14F-4D97-AF65-F5344CB8AC3E}">
        <p14:creationId xmlns:p14="http://schemas.microsoft.com/office/powerpoint/2010/main" val="2492967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a:t>Expectations</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a:t>Module 3 – History of Peer Support</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4</a:t>
            </a:fld>
            <a:endParaRPr lang="en-US"/>
          </a:p>
        </p:txBody>
      </p:sp>
      <p:sp>
        <p:nvSpPr>
          <p:cNvPr id="10" name="Text Placeholder 6">
            <a:extLst>
              <a:ext uri="{FF2B5EF4-FFF2-40B4-BE49-F238E27FC236}">
                <a16:creationId xmlns:a16="http://schemas.microsoft.com/office/drawing/2014/main" id="{C38194E9-6232-66CD-1526-25C0077F3663}"/>
              </a:ext>
            </a:extLst>
          </p:cNvPr>
          <p:cNvSpPr txBox="1">
            <a:spLocks/>
          </p:cNvSpPr>
          <p:nvPr/>
        </p:nvSpPr>
        <p:spPr>
          <a:xfrm>
            <a:off x="426460" y="1599030"/>
            <a:ext cx="6237387" cy="4198896"/>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Arial" panose="020B0604020202020204" pitchFamily="34" charset="0"/>
              <a:buChar char="•"/>
            </a:pPr>
            <a:r>
              <a:rPr lang="en-US" sz="2000" dirty="0"/>
              <a:t>Arrive on time.</a:t>
            </a:r>
          </a:p>
          <a:p>
            <a:pPr marL="342900" indent="-342900">
              <a:spcAft>
                <a:spcPts val="600"/>
              </a:spcAft>
              <a:buFont typeface="Arial" panose="020B0604020202020204" pitchFamily="34" charset="0"/>
              <a:buChar char="•"/>
            </a:pPr>
            <a:r>
              <a:rPr lang="en-US" sz="2000" dirty="0"/>
              <a:t>Help us create a confidential, non-judgmental space (no screenshots or recordings).</a:t>
            </a:r>
          </a:p>
          <a:p>
            <a:pPr marL="342900" indent="-342900">
              <a:spcAft>
                <a:spcPts val="600"/>
              </a:spcAft>
              <a:buFont typeface="Arial" panose="020B0604020202020204" pitchFamily="34" charset="0"/>
              <a:buChar char="•"/>
            </a:pPr>
            <a:r>
              <a:rPr lang="en-US" sz="2000" dirty="0"/>
              <a:t>Please keep your phones on silent. </a:t>
            </a:r>
          </a:p>
          <a:p>
            <a:pPr marL="342900" indent="-342900">
              <a:spcAft>
                <a:spcPts val="600"/>
              </a:spcAft>
              <a:buFont typeface="Arial" panose="020B0604020202020204" pitchFamily="34" charset="0"/>
              <a:buChar char="•"/>
            </a:pPr>
            <a:r>
              <a:rPr lang="en-US" sz="2000" dirty="0"/>
              <a:t>Avoid cross-talk and side-talk.</a:t>
            </a:r>
          </a:p>
          <a:p>
            <a:pPr marL="342900" indent="-342900">
              <a:spcAft>
                <a:spcPts val="600"/>
              </a:spcAft>
              <a:buFont typeface="Arial" panose="020B0604020202020204" pitchFamily="34" charset="0"/>
              <a:buChar char="•"/>
            </a:pPr>
            <a:r>
              <a:rPr lang="en-US" sz="2000" dirty="0"/>
              <a:t>Learn from each person’s perspective.</a:t>
            </a:r>
          </a:p>
          <a:p>
            <a:pPr marL="342900" indent="-342900">
              <a:spcAft>
                <a:spcPts val="600"/>
              </a:spcAft>
              <a:buFont typeface="Arial" panose="020B0604020202020204" pitchFamily="34" charset="0"/>
              <a:buChar char="•"/>
            </a:pPr>
            <a:r>
              <a:rPr lang="en-US" sz="2000" dirty="0"/>
              <a:t>Language – please bring new language to us as we recognize that language is ever-changing.</a:t>
            </a:r>
          </a:p>
          <a:p>
            <a:pPr marL="342900" indent="-342900">
              <a:buFont typeface="Arial" panose="020B0604020202020204" pitchFamily="34" charset="0"/>
              <a:buChar char="•"/>
            </a:pPr>
            <a:r>
              <a:rPr lang="en-US" sz="2000" b="1" dirty="0"/>
              <a:t>Have fun!</a:t>
            </a:r>
          </a:p>
        </p:txBody>
      </p:sp>
      <p:sp>
        <p:nvSpPr>
          <p:cNvPr id="11" name="Text Placeholder 6">
            <a:extLst>
              <a:ext uri="{FF2B5EF4-FFF2-40B4-BE49-F238E27FC236}">
                <a16:creationId xmlns:a16="http://schemas.microsoft.com/office/drawing/2014/main" id="{140302BB-F153-84AB-1BDC-E60CD5FADE13}"/>
              </a:ext>
            </a:extLst>
          </p:cNvPr>
          <p:cNvSpPr txBox="1">
            <a:spLocks/>
          </p:cNvSpPr>
          <p:nvPr/>
        </p:nvSpPr>
        <p:spPr>
          <a:xfrm>
            <a:off x="426459" y="5258970"/>
            <a:ext cx="6237387" cy="1136715"/>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000" b="1" dirty="0"/>
              <a:t>From the group:</a:t>
            </a:r>
          </a:p>
          <a:p>
            <a:pPr marL="342900" indent="-342900">
              <a:spcAft>
                <a:spcPts val="600"/>
              </a:spcAft>
              <a:buFont typeface="Arial" panose="020B0604020202020204" pitchFamily="34" charset="0"/>
              <a:buChar char="•"/>
            </a:pPr>
            <a:r>
              <a:rPr lang="en-US" sz="2000" dirty="0"/>
              <a:t>[ADD PARTICIPANT ADDITIONS, IF ANY]</a:t>
            </a:r>
          </a:p>
        </p:txBody>
      </p:sp>
    </p:spTree>
    <p:extLst>
      <p:ext uri="{BB962C8B-B14F-4D97-AF65-F5344CB8AC3E}">
        <p14:creationId xmlns:p14="http://schemas.microsoft.com/office/powerpoint/2010/main" val="463628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p:txBody>
          <a:bodyPr/>
          <a:lstStyle/>
          <a:p>
            <a:r>
              <a:rPr lang="en-US"/>
              <a:t>Module 3 – History of Peer Support</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5</a:t>
            </a:fld>
            <a:endParaRPr lang="en-US"/>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7920244" y="2664866"/>
            <a:ext cx="3859498" cy="3858533"/>
          </a:xfrm>
        </p:spPr>
        <p:txBody>
          <a:bodyPr/>
          <a:lstStyle/>
          <a:p>
            <a:pPr marL="0" indent="0" algn="l">
              <a:buNone/>
            </a:pPr>
            <a:r>
              <a:rPr lang="en-US" sz="2000" dirty="0">
                <a:latin typeface="IvyPresto Text" panose="020B0404020101010102"/>
              </a:rPr>
              <a:t>What is your name? </a:t>
            </a:r>
          </a:p>
          <a:p>
            <a:pPr marL="0" indent="0" algn="l">
              <a:buNone/>
            </a:pPr>
            <a:endParaRPr lang="en-US" sz="2000" dirty="0">
              <a:latin typeface="IvyPresto Text" panose="020B0404020101010102"/>
            </a:endParaRPr>
          </a:p>
          <a:p>
            <a:pPr marL="0" indent="0" algn="l">
              <a:buNone/>
            </a:pPr>
            <a:r>
              <a:rPr lang="en-US" sz="2000" dirty="0">
                <a:latin typeface="IvyPresto Text" panose="020B0404020101010102"/>
              </a:rPr>
              <a:t>What is the hardest part of participating virtually? </a:t>
            </a:r>
          </a:p>
          <a:p>
            <a:pPr marL="0" indent="0" algn="l">
              <a:buNone/>
            </a:pPr>
            <a:r>
              <a:rPr lang="en-US" sz="2000" dirty="0">
                <a:latin typeface="IvyPresto Text" panose="020B0404020101010102"/>
              </a:rPr>
              <a:t>What is the easiest?</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
        <p:nvSpPr>
          <p:cNvPr id="3" name="Title 4">
            <a:extLst>
              <a:ext uri="{FF2B5EF4-FFF2-40B4-BE49-F238E27FC236}">
                <a16:creationId xmlns:a16="http://schemas.microsoft.com/office/drawing/2014/main" id="{5F16DDA6-F58D-9129-E927-F0AE3766BA13}"/>
              </a:ext>
            </a:extLst>
          </p:cNvPr>
          <p:cNvSpPr>
            <a:spLocks noGrp="1"/>
          </p:cNvSpPr>
          <p:nvPr>
            <p:ph type="title"/>
          </p:nvPr>
        </p:nvSpPr>
        <p:spPr>
          <a:xfrm>
            <a:off x="426460" y="814748"/>
            <a:ext cx="7681906" cy="513659"/>
          </a:xfrm>
        </p:spPr>
        <p:txBody>
          <a:bodyPr/>
          <a:lstStyle/>
          <a:p>
            <a:r>
              <a:rPr lang="en-US" dirty="0"/>
              <a:t>Icebreaker Activity</a:t>
            </a:r>
          </a:p>
        </p:txBody>
      </p:sp>
    </p:spTree>
    <p:extLst>
      <p:ext uri="{BB962C8B-B14F-4D97-AF65-F5344CB8AC3E}">
        <p14:creationId xmlns:p14="http://schemas.microsoft.com/office/powerpoint/2010/main" val="197344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Module Overview</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p:txBody>
          <a:bodyPr/>
          <a:lstStyle/>
          <a:p>
            <a:r>
              <a:rPr lang="en-US"/>
              <a:t>Module 3 – History of Peer Support</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6</a:t>
            </a:fld>
            <a:endParaRPr lang="en-US"/>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781799"/>
            <a:ext cx="11353281" cy="4082549"/>
          </a:xfrm>
        </p:spPr>
        <p:txBody>
          <a:bodyPr/>
          <a:lstStyle/>
          <a:p>
            <a:pPr marL="0" marR="0" indent="0">
              <a:lnSpc>
                <a:spcPct val="107000"/>
              </a:lnSpc>
              <a:spcBef>
                <a:spcPts val="0"/>
              </a:spcBef>
              <a:buNone/>
            </a:pPr>
            <a:r>
              <a:rPr lang="en-US" sz="2000" dirty="0">
                <a:effectLst/>
                <a:latin typeface="IvyPresto Text" panose="020B0404020101010102"/>
                <a:ea typeface="Calibri" panose="020F0502020204030204" pitchFamily="34" charset="0"/>
                <a:cs typeface="Times New Roman" panose="02020603050405020304" pitchFamily="18" charset="0"/>
              </a:rPr>
              <a:t>In Module 3 we will discuss and learn about Peer Supports history and the social context of Peer Support. </a:t>
            </a:r>
          </a:p>
          <a:p>
            <a:pPr marL="0" marR="0" indent="0">
              <a:lnSpc>
                <a:spcPct val="107000"/>
              </a:lnSpc>
              <a:spcBef>
                <a:spcPts val="0"/>
              </a:spcBef>
              <a:buNone/>
            </a:pPr>
            <a:endParaRPr lang="en-US" sz="2000" dirty="0">
              <a:effectLst/>
              <a:latin typeface="IvyPresto Text" panose="020B0404020101010102"/>
              <a:ea typeface="Calibri" panose="020F0502020204030204" pitchFamily="34" charset="0"/>
              <a:cs typeface="Times New Roman" panose="02020603050405020304" pitchFamily="18" charset="0"/>
            </a:endParaRPr>
          </a:p>
          <a:p>
            <a:pPr marL="0" marR="0" indent="0">
              <a:lnSpc>
                <a:spcPct val="107000"/>
              </a:lnSpc>
              <a:spcBef>
                <a:spcPts val="0"/>
              </a:spcBef>
              <a:buNone/>
            </a:pPr>
            <a:r>
              <a:rPr lang="en-US" sz="2000" dirty="0">
                <a:latin typeface="IvyPresto Text" panose="020B0404020101010102"/>
                <a:ea typeface="Calibri" panose="020F0502020204030204" pitchFamily="34" charset="0"/>
                <a:cs typeface="Times New Roman" panose="02020603050405020304" pitchFamily="18" charset="0"/>
              </a:rPr>
              <a:t>We will discover the origins of Peer Support and understand the significance of knowing and acknowledging our history. </a:t>
            </a:r>
          </a:p>
          <a:p>
            <a:pPr marL="0" marR="0" indent="0">
              <a:lnSpc>
                <a:spcPct val="107000"/>
              </a:lnSpc>
              <a:spcBef>
                <a:spcPts val="0"/>
              </a:spcBef>
              <a:buNone/>
            </a:pPr>
            <a:endParaRPr lang="en-US" sz="2000" dirty="0">
              <a:latin typeface="IvyPresto Text" panose="020B0404020101010102"/>
              <a:ea typeface="Calibri" panose="020F0502020204030204" pitchFamily="34" charset="0"/>
              <a:cs typeface="Times New Roman" panose="02020603050405020304" pitchFamily="18" charset="0"/>
            </a:endParaRPr>
          </a:p>
          <a:p>
            <a:pPr marL="0" marR="0" indent="0">
              <a:lnSpc>
                <a:spcPct val="107000"/>
              </a:lnSpc>
              <a:spcBef>
                <a:spcPts val="0"/>
              </a:spcBef>
              <a:buNone/>
            </a:pPr>
            <a:r>
              <a:rPr lang="en-US" sz="2000" dirty="0">
                <a:latin typeface="IvyPresto Text" panose="020B0404020101010102"/>
                <a:ea typeface="Calibri" panose="020F0502020204030204" pitchFamily="34" charset="0"/>
                <a:cs typeface="Times New Roman" panose="02020603050405020304" pitchFamily="18" charset="0"/>
              </a:rPr>
              <a:t>We will also learn about social determinants of health and different types of stigma that people with lived experience may encounter. </a:t>
            </a:r>
            <a:endParaRPr lang="en-US" sz="2000" dirty="0">
              <a:effectLst/>
              <a:latin typeface="IvyPresto Text" panose="020B0404020101010102"/>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68370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a:t>Learning Objectives</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p:txBody>
          <a:bodyPr/>
          <a:lstStyle/>
          <a:p>
            <a:r>
              <a:rPr lang="en-US"/>
              <a:t>Module 3 – History of Peer Support</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7</a:t>
            </a:fld>
            <a:endParaRPr lang="en-US"/>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1" y="1781799"/>
            <a:ext cx="11438968" cy="4082549"/>
          </a:xfrm>
        </p:spPr>
        <p:txBody>
          <a:bodyPr/>
          <a:lstStyle/>
          <a:p>
            <a:pPr marL="0" indent="0">
              <a:spcAft>
                <a:spcPts val="1200"/>
              </a:spcAft>
              <a:buNone/>
            </a:pPr>
            <a:r>
              <a:rPr lang="en-US" sz="2000" dirty="0">
                <a:solidFill>
                  <a:schemeClr val="tx1">
                    <a:lumMod val="85000"/>
                    <a:lumOff val="15000"/>
                  </a:schemeClr>
                </a:solidFill>
                <a:latin typeface="IvyPresto Text" panose="020B0404020101010102"/>
              </a:rPr>
              <a:t>Through the successful completion of Module 3, you will be able to:</a:t>
            </a:r>
          </a:p>
          <a:p>
            <a:pPr marL="457200" indent="-457200">
              <a:spcAft>
                <a:spcPts val="1200"/>
              </a:spcAft>
              <a:buAutoNum type="arabicPeriod"/>
            </a:pPr>
            <a:r>
              <a:rPr lang="en-US" sz="2000" dirty="0">
                <a:solidFill>
                  <a:schemeClr val="tx1">
                    <a:lumMod val="85000"/>
                    <a:lumOff val="15000"/>
                  </a:schemeClr>
                </a:solidFill>
                <a:latin typeface="IvyPresto Text" panose="020B0404020101010102"/>
              </a:rPr>
              <a:t>Understand the history of Peer Support and acknowledge its influence on the present day. </a:t>
            </a:r>
          </a:p>
          <a:p>
            <a:pPr marL="457200" indent="-457200">
              <a:spcAft>
                <a:spcPts val="1200"/>
              </a:spcAft>
              <a:buAutoNum type="arabicPeriod"/>
            </a:pPr>
            <a:r>
              <a:rPr lang="en-US" sz="2000" dirty="0">
                <a:solidFill>
                  <a:schemeClr val="tx1">
                    <a:lumMod val="85000"/>
                    <a:lumOff val="15000"/>
                  </a:schemeClr>
                </a:solidFill>
                <a:latin typeface="IvyPresto Text" panose="020B0404020101010102"/>
              </a:rPr>
              <a:t>Define social determinants of health, both generally and specifically.</a:t>
            </a:r>
          </a:p>
          <a:p>
            <a:pPr marL="457200" indent="-457200">
              <a:buAutoNum type="arabicPeriod"/>
            </a:pPr>
            <a:r>
              <a:rPr lang="en-US" sz="2000" dirty="0">
                <a:solidFill>
                  <a:schemeClr val="tx1">
                    <a:lumMod val="85000"/>
                    <a:lumOff val="15000"/>
                  </a:schemeClr>
                </a:solidFill>
                <a:latin typeface="IvyPresto Text" panose="020B0404020101010102"/>
              </a:rPr>
              <a:t>Identify the different types of stigma and articulate their impact on Peers and Peer Support.</a:t>
            </a:r>
          </a:p>
          <a:p>
            <a:endParaRPr lang="en-US" dirty="0"/>
          </a:p>
        </p:txBody>
      </p:sp>
    </p:spTree>
    <p:extLst>
      <p:ext uri="{BB962C8B-B14F-4D97-AF65-F5344CB8AC3E}">
        <p14:creationId xmlns:p14="http://schemas.microsoft.com/office/powerpoint/2010/main" val="3501897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14771" y="-20440"/>
            <a:ext cx="8625372" cy="6921450"/>
          </a:xfrm>
        </p:spPr>
        <p:txBody>
          <a:bodyPr/>
          <a:lstStyle/>
          <a:p>
            <a:endParaRPr lang="en-CA" dirty="0"/>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14770" y="-20440"/>
            <a:ext cx="8625372" cy="6921450"/>
          </a:xfrm>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a:t>Tell – Help – Check </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p:txBody>
          <a:bodyPr/>
          <a:lstStyle/>
          <a:p>
            <a:r>
              <a:rPr lang="en-US"/>
              <a:t>Module 3 – History of Peer Support</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8</a:t>
            </a:fld>
            <a:endParaRPr lang="en-US"/>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7748589" y="1677744"/>
            <a:ext cx="4158343" cy="4365508"/>
          </a:xfrm>
        </p:spPr>
        <p:txBody>
          <a:bodyPr/>
          <a:lstStyle/>
          <a:p>
            <a:pPr marL="0" indent="0" algn="l">
              <a:spcAft>
                <a:spcPts val="1200"/>
              </a:spcAft>
              <a:buNone/>
            </a:pPr>
            <a:r>
              <a:rPr lang="en-US" sz="1800" dirty="0"/>
              <a:t>Break into pairs. One person will “tell”, and the other will “help.” </a:t>
            </a:r>
          </a:p>
          <a:p>
            <a:pPr marL="0" indent="0" algn="l">
              <a:spcAft>
                <a:spcPts val="1200"/>
              </a:spcAft>
              <a:buNone/>
            </a:pPr>
            <a:r>
              <a:rPr lang="en-US" sz="1800" dirty="0"/>
              <a:t>First the “teller” explains the significance of the homework and why it’s important to know the origins of Peer Support (in their own words). </a:t>
            </a:r>
          </a:p>
          <a:p>
            <a:pPr marL="0" indent="0" algn="l">
              <a:buNone/>
            </a:pPr>
            <a:r>
              <a:rPr lang="en-US" sz="1800" dirty="0"/>
              <a:t>Then, the “helper” will have a turn to bring up anything important that the “teller” did not mention. </a:t>
            </a:r>
          </a:p>
          <a:p>
            <a:pPr marL="0" indent="0" algn="l">
              <a:buNone/>
            </a:pPr>
            <a:endParaRPr lang="en-US" sz="1800" dirty="0"/>
          </a:p>
          <a:p>
            <a:pPr marL="0" indent="0" algn="l">
              <a:buNone/>
            </a:pPr>
            <a:r>
              <a:rPr lang="en-US" sz="1800" dirty="0"/>
              <a:t>This first part of the activity will take 5-10 minutes. </a:t>
            </a:r>
            <a:endParaRPr lang="en-CA" sz="1800" dirty="0"/>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3427320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a:t>Tell – Help – Check </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p:txBody>
          <a:bodyPr/>
          <a:lstStyle/>
          <a:p>
            <a:r>
              <a:rPr lang="en-US"/>
              <a:t>Module 3 – History of Peer Support</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9</a:t>
            </a:fld>
            <a:endParaRPr lang="en-US"/>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108366" y="2349548"/>
            <a:ext cx="3887691" cy="2951795"/>
          </a:xfrm>
        </p:spPr>
        <p:txBody>
          <a:bodyPr/>
          <a:lstStyle/>
          <a:p>
            <a:pPr marL="0" indent="0" algn="l">
              <a:buNone/>
            </a:pPr>
            <a:r>
              <a:rPr lang="en-US" sz="1800" dirty="0"/>
              <a:t>Come back to the main group to check in and see what the other pairs produced.</a:t>
            </a:r>
          </a:p>
          <a:p>
            <a:pPr marL="0" indent="0" algn="l">
              <a:buNone/>
            </a:pPr>
            <a:endParaRPr lang="en-US" sz="1800" dirty="0"/>
          </a:p>
          <a:p>
            <a:pPr marL="0" indent="0" algn="l">
              <a:buNone/>
            </a:pPr>
            <a:r>
              <a:rPr lang="en-US" sz="1800" dirty="0"/>
              <a:t>One pair volunteers to go first. Then, the rest of the pairs follow, adding anything they came up with that hasn’t yet been mentioned. </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18397526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rgbClr val="3B2D81"/>
      </a:dk1>
      <a:lt1>
        <a:srgbClr val="FFFFFF"/>
      </a:lt1>
      <a:dk2>
        <a:srgbClr val="3B2D81"/>
      </a:dk2>
      <a:lt2>
        <a:srgbClr val="FFFFFF"/>
      </a:lt2>
      <a:accent1>
        <a:srgbClr val="4472C4"/>
      </a:accent1>
      <a:accent2>
        <a:srgbClr val="ED7D31"/>
      </a:accent2>
      <a:accent3>
        <a:srgbClr val="A5A5A5"/>
      </a:accent3>
      <a:accent4>
        <a:srgbClr val="FFC000"/>
      </a:accent4>
      <a:accent5>
        <a:srgbClr val="5B9BD5"/>
      </a:accent5>
      <a:accent6>
        <a:srgbClr val="70AD47"/>
      </a:accent6>
      <a:hlink>
        <a:srgbClr val="F7543C"/>
      </a:hlink>
      <a:folHlink>
        <a:srgbClr val="CD26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erWorks_PPT_Template_Dec15" id="{9F92385B-2474-294A-880E-38AE507E084C}" vid="{6C647880-13BE-AD4B-A421-48E4DAE2FA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F90AADE53214F4BBEB5AFA0C3321DC6" ma:contentTypeVersion="15" ma:contentTypeDescription="Create a new document." ma:contentTypeScope="" ma:versionID="ab5a95665a8102a732fe7686af29c1c4">
  <xsd:schema xmlns:xsd="http://www.w3.org/2001/XMLSchema" xmlns:xs="http://www.w3.org/2001/XMLSchema" xmlns:p="http://schemas.microsoft.com/office/2006/metadata/properties" xmlns:ns2="55c4c3e0-b5a6-4d17-8208-23131be646c2" xmlns:ns3="0ec5c850-d167-47b1-9816-f7dea4e6d71f" targetNamespace="http://schemas.microsoft.com/office/2006/metadata/properties" ma:root="true" ma:fieldsID="047ab89ee34afae48de62107e8e6b879" ns2:_="" ns3:_="">
    <xsd:import namespace="55c4c3e0-b5a6-4d17-8208-23131be646c2"/>
    <xsd:import namespace="0ec5c850-d167-47b1-9816-f7dea4e6d71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3:SharedWithUsers" minOccurs="0"/>
                <xsd:element ref="ns3:SharedWithDetails" minOccurs="0"/>
                <xsd:element ref="ns2:PleaseensureyouCOPYdocumentbeforeediting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4c3e0-b5a6-4d17-8208-23131be646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PleaseensureyouCOPYdocumentbeforeediting_x002e_" ma:index="22" nillable="true" ma:displayName="Please ensure you COPY document before editing." ma:format="Dropdown" ma:internalName="PleaseensureyouCOPYdocumentbeforeediting_x002e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c5c850-d167-47b1-9816-f7dea4e6d71f"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LengthInSeconds xmlns="55c4c3e0-b5a6-4d17-8208-23131be646c2" xsi:nil="true"/>
    <PleaseensureyouCOPYdocumentbeforeediting_x002e_ xmlns="55c4c3e0-b5a6-4d17-8208-23131be646c2" xsi:nil="true"/>
  </documentManagement>
</p:properties>
</file>

<file path=customXml/itemProps1.xml><?xml version="1.0" encoding="utf-8"?>
<ds:datastoreItem xmlns:ds="http://schemas.openxmlformats.org/officeDocument/2006/customXml" ds:itemID="{C7749BC5-597E-449C-AA71-9895A459CA0C}">
  <ds:schemaRefs>
    <ds:schemaRef ds:uri="http://schemas.microsoft.com/sharepoint/v3/contenttype/forms"/>
  </ds:schemaRefs>
</ds:datastoreItem>
</file>

<file path=customXml/itemProps2.xml><?xml version="1.0" encoding="utf-8"?>
<ds:datastoreItem xmlns:ds="http://schemas.openxmlformats.org/officeDocument/2006/customXml" ds:itemID="{4A92844C-B0BE-4301-9714-DFEA855D3B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c4c3e0-b5a6-4d17-8208-23131be646c2"/>
    <ds:schemaRef ds:uri="0ec5c850-d167-47b1-9816-f7dea4e6d7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E7ADFD1-4AD2-4E2D-8440-2C8CC25762D2}">
  <ds:schemaRefs>
    <ds:schemaRef ds:uri="55c4c3e0-b5a6-4d17-8208-23131be646c2"/>
    <ds:schemaRef ds:uri="http://schemas.microsoft.com/office/2006/documentManagement/types"/>
    <ds:schemaRef ds:uri="http://schemas.microsoft.com/office/infopath/2007/PartnerControls"/>
    <ds:schemaRef ds:uri="http://www.w3.org/XML/1998/namespace"/>
    <ds:schemaRef ds:uri="http://purl.org/dc/elements/1.1/"/>
    <ds:schemaRef ds:uri="0ec5c850-d167-47b1-9816-f7dea4e6d71f"/>
    <ds:schemaRef ds:uri="http://purl.org/dc/dcmitype/"/>
    <ds:schemaRef ds:uri="http://schemas.openxmlformats.org/package/2006/metadata/core-propertie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13</TotalTime>
  <Words>2806</Words>
  <Application>Microsoft Office PowerPoint</Application>
  <PresentationFormat>Widescreen</PresentationFormat>
  <Paragraphs>284</Paragraphs>
  <Slides>23</Slides>
  <Notes>23</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23</vt:i4>
      </vt:variant>
    </vt:vector>
  </HeadingPairs>
  <TitlesOfParts>
    <vt:vector size="38" baseType="lpstr">
      <vt:lpstr>Arial</vt:lpstr>
      <vt:lpstr>Calibri</vt:lpstr>
      <vt:lpstr>Calibri Light</vt:lpstr>
      <vt:lpstr>IvyPresto Display</vt:lpstr>
      <vt:lpstr>IvyPresto Display SemiBold</vt:lpstr>
      <vt:lpstr>IvyPresto Text</vt:lpstr>
      <vt:lpstr>MuktaMahee ExtraLight</vt:lpstr>
      <vt:lpstr>MuktaMahee Light</vt:lpstr>
      <vt:lpstr>MuktaMahee Medium</vt:lpstr>
      <vt:lpstr>MuktaMahee Regular</vt:lpstr>
      <vt:lpstr>Symbol</vt:lpstr>
      <vt:lpstr>Times New Roman</vt:lpstr>
      <vt:lpstr>Verdana</vt:lpstr>
      <vt:lpstr>Office Theme</vt:lpstr>
      <vt:lpstr>1_Office Theme</vt:lpstr>
      <vt:lpstr>History of Peer Support and Social Context</vt:lpstr>
      <vt:lpstr>Land Acknowledgement</vt:lpstr>
      <vt:lpstr>Housekeeping</vt:lpstr>
      <vt:lpstr>Expectations</vt:lpstr>
      <vt:lpstr>Icebreaker Activity</vt:lpstr>
      <vt:lpstr>Module Overview</vt:lpstr>
      <vt:lpstr>Learning Objectives</vt:lpstr>
      <vt:lpstr>Tell – Help – Check </vt:lpstr>
      <vt:lpstr>Tell – Help – Check </vt:lpstr>
      <vt:lpstr>DETERMINANTS OF HEALTH: are the broad range of personal, social, economic and environmental factors that determine individual and population health.   The main determinants of health include:</vt:lpstr>
      <vt:lpstr>Social Determinants of Health</vt:lpstr>
      <vt:lpstr>Considering that definition, which of these are social determinants of health?   </vt:lpstr>
      <vt:lpstr>Which experiences do we share?  Where do we differ?  How have these determinants impacted us?  </vt:lpstr>
      <vt:lpstr>PowerPoint Presentation</vt:lpstr>
      <vt:lpstr>PowerPoint Presentation</vt:lpstr>
      <vt:lpstr>PowerPoint Presentation</vt:lpstr>
      <vt:lpstr>PowerPoint Presentation</vt:lpstr>
      <vt:lpstr>STIGMA CAN MANIFEST IN:</vt:lpstr>
      <vt:lpstr>PowerPoint Presentation</vt:lpstr>
      <vt:lpstr>Scenario</vt:lpstr>
      <vt:lpstr>What are the PROS and CONS of each option?</vt:lpstr>
      <vt:lpstr>Homework</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Peer Support</dc:title>
  <dc:creator>Kiki Chang</dc:creator>
  <cp:lastModifiedBy>Karin Thoms</cp:lastModifiedBy>
  <cp:revision>5</cp:revision>
  <cp:lastPrinted>2024-05-28T01:36:10Z</cp:lastPrinted>
  <dcterms:created xsi:type="dcterms:W3CDTF">2023-01-01T00:36:40Z</dcterms:created>
  <dcterms:modified xsi:type="dcterms:W3CDTF">2024-06-14T00:41:24Z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lianceAssetId">
    <vt:lpwstr/>
  </property>
  <property fmtid="{D5CDD505-2E9C-101B-9397-08002B2CF9AE}" pid="3" name="TriggerFlowInfo">
    <vt:lpwstr/>
  </property>
  <property fmtid="{D5CDD505-2E9C-101B-9397-08002B2CF9AE}" pid="4" name="_SharedFileIndex">
    <vt:lpwstr/>
  </property>
  <property fmtid="{D5CDD505-2E9C-101B-9397-08002B2CF9AE}" pid="5" name="_ExtendedDescription">
    <vt:lpwstr/>
  </property>
  <property fmtid="{D5CDD505-2E9C-101B-9397-08002B2CF9AE}" pid="6" name="_SourceUrl">
    <vt:lpwstr/>
  </property>
  <property fmtid="{D5CDD505-2E9C-101B-9397-08002B2CF9AE}" pid="7" name="ContentTypeId">
    <vt:lpwstr>0x0101009F90AADE53214F4BBEB5AFA0C3321DC6</vt:lpwstr>
  </property>
  <property fmtid="{D5CDD505-2E9C-101B-9397-08002B2CF9AE}" pid="8" name="Order">
    <vt:lpwstr>126500.000000000</vt:lpwstr>
  </property>
</Properties>
</file>